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9" r:id="rId7"/>
    <p:sldId id="267" r:id="rId8"/>
    <p:sldId id="270" r:id="rId9"/>
    <p:sldId id="271" r:id="rId10"/>
    <p:sldId id="272" r:id="rId11"/>
    <p:sldId id="268" r:id="rId12"/>
    <p:sldId id="261" r:id="rId13"/>
    <p:sldId id="262" r:id="rId14"/>
    <p:sldId id="258" r:id="rId15"/>
    <p:sldId id="257" r:id="rId16"/>
    <p:sldId id="273"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8" d="100"/>
          <a:sy n="88"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22AB34-D2EE-4F83-8F24-B8DA023F84B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62ED95E-07B7-44D2-9141-FCB658C9C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2D827F1-07A3-4BBE-B087-FC758C0941D7}"/>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5" name="Нижний колонтитул 4">
            <a:extLst>
              <a:ext uri="{FF2B5EF4-FFF2-40B4-BE49-F238E27FC236}">
                <a16:creationId xmlns:a16="http://schemas.microsoft.com/office/drawing/2014/main" id="{3251EEBE-DBFA-4791-9147-134BE5A428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010E78B-D42D-4592-A45A-3AF1A22B3AC1}"/>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8565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5CA16F-9E3C-4CED-9227-31DEF5A9AED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23A77E1-538C-4544-9A9A-8F7DBACD9C8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92B988-B9A7-46B2-AA47-B9773ACD6B02}"/>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5" name="Нижний колонтитул 4">
            <a:extLst>
              <a:ext uri="{FF2B5EF4-FFF2-40B4-BE49-F238E27FC236}">
                <a16:creationId xmlns:a16="http://schemas.microsoft.com/office/drawing/2014/main" id="{8D68FA82-E418-4E90-BD78-1DE726C213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D311EF-FEA0-4885-B3C4-5898C6189518}"/>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292735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70C41BB-691D-421F-86B9-0901BA78966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6B726AF-DB12-499F-B4AC-4A8485676B5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7778319-C4AA-4D81-A554-6FA15DD1E958}"/>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5" name="Нижний колонтитул 4">
            <a:extLst>
              <a:ext uri="{FF2B5EF4-FFF2-40B4-BE49-F238E27FC236}">
                <a16:creationId xmlns:a16="http://schemas.microsoft.com/office/drawing/2014/main" id="{25064250-6125-4E35-8761-EAAA4FE09C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D5F0EF-22C3-436A-B89C-4296A08BECFC}"/>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20410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5A3F0-6EE9-4A74-A285-9753C70FA74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99F9A4-DF54-4FFA-9819-5B31FE57495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BA74AE7-1FC3-4C85-985F-A106539C550A}"/>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5" name="Нижний колонтитул 4">
            <a:extLst>
              <a:ext uri="{FF2B5EF4-FFF2-40B4-BE49-F238E27FC236}">
                <a16:creationId xmlns:a16="http://schemas.microsoft.com/office/drawing/2014/main" id="{F98FF279-C48B-4E6F-9423-997C8AFA90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DF5722-B738-43C6-A250-13C26490F8CA}"/>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81430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3C4A4F-50A1-4B21-BAB7-221E60A4988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5AD9443-4B36-4E3D-903A-A5419409E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0C91149-7580-4FE5-9152-49AE48526AE2}"/>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5" name="Нижний колонтитул 4">
            <a:extLst>
              <a:ext uri="{FF2B5EF4-FFF2-40B4-BE49-F238E27FC236}">
                <a16:creationId xmlns:a16="http://schemas.microsoft.com/office/drawing/2014/main" id="{E6C2C0D8-31D0-4401-8249-CF5694173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E2ADC6-2561-49C8-AF4C-2D3328AB55F8}"/>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151326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CB357-8BC9-481E-AC4A-ABBB2D3726F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8B59C1A-E176-4922-A82E-12F3F6C30BD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0C0F3A3-FDE5-4A2C-9D23-8159189B716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9092539-4FE2-4ADC-BFC2-61F6805C90AF}"/>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6" name="Нижний колонтитул 5">
            <a:extLst>
              <a:ext uri="{FF2B5EF4-FFF2-40B4-BE49-F238E27FC236}">
                <a16:creationId xmlns:a16="http://schemas.microsoft.com/office/drawing/2014/main" id="{663D930A-E6E4-475D-A727-E4D35B14FD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F460A6D-EF5F-40C0-A60F-D06ED1EB8EC7}"/>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36558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2B642B-9FCC-48FF-84B6-F6804D6F803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D7529CE-8C03-4903-AF27-4170836DD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CB43B80-4105-4C81-9F82-FD32BCFAC6E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031AA457-F778-4BE8-8274-210C20832D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F8B45F6-4B32-4CF0-9E2D-3B3BFB2680A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0619152-A385-40D4-9FCB-AD76D03EB03A}"/>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8" name="Нижний колонтитул 7">
            <a:extLst>
              <a:ext uri="{FF2B5EF4-FFF2-40B4-BE49-F238E27FC236}">
                <a16:creationId xmlns:a16="http://schemas.microsoft.com/office/drawing/2014/main" id="{DA67422D-E58C-4887-BE91-6CF3A3AAD6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7C60439-8079-425D-B1AA-91FFF1F408B5}"/>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121482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1EAB0-06CD-4ED8-B194-A78B22E5872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0BCD253-A895-4492-BE6D-05236D03FEDC}"/>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4" name="Нижний колонтитул 3">
            <a:extLst>
              <a:ext uri="{FF2B5EF4-FFF2-40B4-BE49-F238E27FC236}">
                <a16:creationId xmlns:a16="http://schemas.microsoft.com/office/drawing/2014/main" id="{AFFE2FD8-42CD-46D2-81AC-A9FC031AAFC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66BAA13-C02C-4BC6-A52E-FC58CB4A0F02}"/>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427348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8D7F421-C00D-41C5-9844-90292739AD30}"/>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3" name="Нижний колонтитул 2">
            <a:extLst>
              <a:ext uri="{FF2B5EF4-FFF2-40B4-BE49-F238E27FC236}">
                <a16:creationId xmlns:a16="http://schemas.microsoft.com/office/drawing/2014/main" id="{306297A4-0DF0-44DB-85C1-54C0204F46C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79E0FA2-70A6-4735-ADAC-541221F9BC33}"/>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169833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3C4AD-EDF0-41AB-8853-BEE449EFDAD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8DF1CA4-C308-447B-A5E6-B02BCF147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0F31289-EAFB-43F4-BE77-6BDD2D926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1616C5F-3B83-40D5-BD24-8B024F8382E4}"/>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6" name="Нижний колонтитул 5">
            <a:extLst>
              <a:ext uri="{FF2B5EF4-FFF2-40B4-BE49-F238E27FC236}">
                <a16:creationId xmlns:a16="http://schemas.microsoft.com/office/drawing/2014/main" id="{BA6736E7-7366-464C-9C78-07EF325B55E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288645-CFF9-44A5-86D7-C809A57F9D46}"/>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40777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FB780-8C21-43B2-B4A0-9D3C14F6FC3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BA0BBF9-C2C1-4122-9772-C8253B71D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46EBEBE-99B1-4885-B176-9622478DA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CDBD803-7E72-4481-9658-E1E3C29F0019}"/>
              </a:ext>
            </a:extLst>
          </p:cNvPr>
          <p:cNvSpPr>
            <a:spLocks noGrp="1"/>
          </p:cNvSpPr>
          <p:nvPr>
            <p:ph type="dt" sz="half" idx="10"/>
          </p:nvPr>
        </p:nvSpPr>
        <p:spPr/>
        <p:txBody>
          <a:bodyPr/>
          <a:lstStyle/>
          <a:p>
            <a:fld id="{20DBDC8E-E3FA-419F-85F5-090773C805CE}" type="datetimeFigureOut">
              <a:rPr lang="ru-RU" smtClean="0"/>
              <a:t>04.05.2022</a:t>
            </a:fld>
            <a:endParaRPr lang="ru-RU"/>
          </a:p>
        </p:txBody>
      </p:sp>
      <p:sp>
        <p:nvSpPr>
          <p:cNvPr id="6" name="Нижний колонтитул 5">
            <a:extLst>
              <a:ext uri="{FF2B5EF4-FFF2-40B4-BE49-F238E27FC236}">
                <a16:creationId xmlns:a16="http://schemas.microsoft.com/office/drawing/2014/main" id="{CF8BB5CB-7F96-4DB1-884F-B3B9C5E139D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0471B24-12BC-4EE6-A51E-05C5474768CF}"/>
              </a:ext>
            </a:extLst>
          </p:cNvPr>
          <p:cNvSpPr>
            <a:spLocks noGrp="1"/>
          </p:cNvSpPr>
          <p:nvPr>
            <p:ph type="sldNum" sz="quarter" idx="12"/>
          </p:nvPr>
        </p:nvSpPr>
        <p:spPr/>
        <p:txBody>
          <a:bodyPr/>
          <a:lstStyle/>
          <a:p>
            <a:fld id="{5C55C2E4-D047-4F53-BA18-0356C7FBC3D6}" type="slidenum">
              <a:rPr lang="ru-RU" smtClean="0"/>
              <a:t>‹#›</a:t>
            </a:fld>
            <a:endParaRPr lang="ru-RU"/>
          </a:p>
        </p:txBody>
      </p:sp>
    </p:spTree>
    <p:extLst>
      <p:ext uri="{BB962C8B-B14F-4D97-AF65-F5344CB8AC3E}">
        <p14:creationId xmlns:p14="http://schemas.microsoft.com/office/powerpoint/2010/main" val="119158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251B69-B3FB-4A6C-B978-5F40CEE4F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16FFAF6-862A-4C91-A180-AB54FF583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7DCF27E-6637-405D-9DBD-B32DAAD436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BDC8E-E3FA-419F-85F5-090773C805CE}" type="datetimeFigureOut">
              <a:rPr lang="ru-RU" smtClean="0"/>
              <a:t>04.05.2022</a:t>
            </a:fld>
            <a:endParaRPr lang="ru-RU"/>
          </a:p>
        </p:txBody>
      </p:sp>
      <p:sp>
        <p:nvSpPr>
          <p:cNvPr id="5" name="Нижний колонтитул 4">
            <a:extLst>
              <a:ext uri="{FF2B5EF4-FFF2-40B4-BE49-F238E27FC236}">
                <a16:creationId xmlns:a16="http://schemas.microsoft.com/office/drawing/2014/main" id="{AD82619D-5BE6-4AA4-9C95-F4E80B37C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D27611F-216F-4BA1-BD57-EBF8E1732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5C2E4-D047-4F53-BA18-0356C7FBC3D6}" type="slidenum">
              <a:rPr lang="ru-RU" smtClean="0"/>
              <a:t>‹#›</a:t>
            </a:fld>
            <a:endParaRPr lang="ru-RU"/>
          </a:p>
        </p:txBody>
      </p:sp>
    </p:spTree>
    <p:extLst>
      <p:ext uri="{BB962C8B-B14F-4D97-AF65-F5344CB8AC3E}">
        <p14:creationId xmlns:p14="http://schemas.microsoft.com/office/powerpoint/2010/main" val="305138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6E8E9276-24F0-4E30-8BC3-EB8F688C79BF}"/>
              </a:ext>
            </a:extLst>
          </p:cNvPr>
          <p:cNvSpPr>
            <a:spLocks noGrp="1"/>
          </p:cNvSpPr>
          <p:nvPr>
            <p:ph type="title"/>
          </p:nvPr>
        </p:nvSpPr>
        <p:spPr>
          <a:xfrm>
            <a:off x="2097249" y="258742"/>
            <a:ext cx="9626666" cy="1005941"/>
          </a:xfrm>
          <a:solidFill>
            <a:schemeClr val="accent5">
              <a:lumMod val="40000"/>
              <a:lumOff val="60000"/>
            </a:schemeClr>
          </a:solidFill>
        </p:spPr>
        <p:txBody>
          <a:bodyPr>
            <a:normAutofit/>
          </a:bodyPr>
          <a:lstStyle/>
          <a:p>
            <a:r>
              <a:rPr lang="uk-UA" sz="2400" dirty="0">
                <a:latin typeface="Times New Roman" panose="02020603050405020304" pitchFamily="18" charset="0"/>
                <a:cs typeface="Times New Roman" panose="02020603050405020304" pitchFamily="18" charset="0"/>
              </a:rPr>
              <a:t>      </a:t>
            </a:r>
            <a:endParaRPr lang="ru-RU" sz="2000" i="1" dirty="0">
              <a:latin typeface="Monotype Corsiva" panose="03010101010201010101" pitchFamily="66" charset="0"/>
              <a:cs typeface="Segoe UI Semibold" panose="020B0702040204020203" pitchFamily="34" charset="0"/>
            </a:endParaRPr>
          </a:p>
        </p:txBody>
      </p:sp>
      <p:sp>
        <p:nvSpPr>
          <p:cNvPr id="8" name="Объект 7">
            <a:extLst>
              <a:ext uri="{FF2B5EF4-FFF2-40B4-BE49-F238E27FC236}">
                <a16:creationId xmlns:a16="http://schemas.microsoft.com/office/drawing/2014/main" id="{9CE9C726-228C-4716-A3B1-BCF0E2C49918}"/>
              </a:ext>
            </a:extLst>
          </p:cNvPr>
          <p:cNvSpPr>
            <a:spLocks noGrp="1"/>
          </p:cNvSpPr>
          <p:nvPr>
            <p:ph sz="half" idx="2"/>
          </p:nvPr>
        </p:nvSpPr>
        <p:spPr>
          <a:xfrm>
            <a:off x="6797455" y="1556657"/>
            <a:ext cx="5057088" cy="5134879"/>
          </a:xfrm>
          <a:solidFill>
            <a:schemeClr val="accent4">
              <a:lumMod val="20000"/>
              <a:lumOff val="80000"/>
            </a:schemeClr>
          </a:solidFill>
        </p:spPr>
        <p:txBody>
          <a:bodyPr>
            <a:normAutofit/>
          </a:bodyPr>
          <a:lstStyle/>
          <a:p>
            <a:pPr marL="0" lvl="0" indent="0" algn="ctr">
              <a:buNone/>
            </a:pPr>
            <a:endParaRPr lang="uk-UA" sz="2400" dirty="0">
              <a:solidFill>
                <a:schemeClr val="accent2">
                  <a:lumMod val="50000"/>
                </a:schemeClr>
              </a:solidFill>
              <a:latin typeface="Impact" panose="020B0806030902050204" pitchFamily="34" charset="0"/>
            </a:endParaRPr>
          </a:p>
          <a:p>
            <a:pPr marL="0" lvl="0" indent="0" algn="ctr">
              <a:buNone/>
            </a:pPr>
            <a:r>
              <a:rPr lang="uk-UA" sz="3900" dirty="0">
                <a:solidFill>
                  <a:schemeClr val="accent2">
                    <a:lumMod val="50000"/>
                  </a:schemeClr>
                </a:solidFill>
                <a:latin typeface="Impact" panose="020B0806030902050204" pitchFamily="34" charset="0"/>
              </a:rPr>
              <a:t>Серйозні порушення </a:t>
            </a:r>
          </a:p>
          <a:p>
            <a:pPr marL="0" lvl="0" indent="0" algn="ctr">
              <a:buNone/>
            </a:pPr>
            <a:r>
              <a:rPr lang="uk-UA" sz="3900" dirty="0">
                <a:solidFill>
                  <a:schemeClr val="accent2">
                    <a:lumMod val="50000"/>
                  </a:schemeClr>
                </a:solidFill>
                <a:latin typeface="Impact" panose="020B0806030902050204" pitchFamily="34" charset="0"/>
              </a:rPr>
              <a:t> міжнародного     гуманітарного</a:t>
            </a:r>
          </a:p>
          <a:p>
            <a:pPr marL="0" lvl="0" indent="0" algn="ctr">
              <a:buNone/>
            </a:pPr>
            <a:r>
              <a:rPr lang="uk-UA" sz="3900" dirty="0">
                <a:solidFill>
                  <a:schemeClr val="accent2">
                    <a:lumMod val="50000"/>
                  </a:schemeClr>
                </a:solidFill>
                <a:latin typeface="Impact" panose="020B0806030902050204" pitchFamily="34" charset="0"/>
              </a:rPr>
              <a:t>права</a:t>
            </a:r>
          </a:p>
          <a:p>
            <a:pPr marL="0" lvl="0" indent="0">
              <a:buNone/>
            </a:pPr>
            <a:endParaRPr lang="uk-UA" sz="3900" dirty="0">
              <a:solidFill>
                <a:schemeClr val="accent2">
                  <a:lumMod val="50000"/>
                </a:schemeClr>
              </a:solidFill>
              <a:latin typeface="Impact" panose="020B0806030902050204" pitchFamily="34" charset="0"/>
            </a:endParaRPr>
          </a:p>
          <a:p>
            <a:pPr marL="0" lvl="0" indent="0">
              <a:buNone/>
            </a:pPr>
            <a:endParaRPr lang="uk-UA" sz="2400" dirty="0">
              <a:solidFill>
                <a:schemeClr val="accent2">
                  <a:lumMod val="50000"/>
                </a:schemeClr>
              </a:solidFill>
              <a:latin typeface="Impact" panose="020B0806030902050204" pitchFamily="34" charset="0"/>
            </a:endParaRPr>
          </a:p>
          <a:p>
            <a:pPr marL="0" lvl="0" indent="0">
              <a:buNone/>
            </a:pPr>
            <a:endParaRPr lang="uk-UA" sz="2400" dirty="0">
              <a:solidFill>
                <a:schemeClr val="accent2">
                  <a:lumMod val="50000"/>
                </a:schemeClr>
              </a:solidFill>
              <a:latin typeface="Impact" panose="020B0806030902050204" pitchFamily="34" charset="0"/>
            </a:endParaRPr>
          </a:p>
          <a:p>
            <a:pPr marL="0" lvl="0" indent="0">
              <a:buNone/>
            </a:pPr>
            <a:r>
              <a:rPr lang="uk-UA" sz="2000" b="1" i="1" dirty="0">
                <a:solidFill>
                  <a:schemeClr val="accent2">
                    <a:lumMod val="50000"/>
                  </a:schemeClr>
                </a:solidFill>
                <a:latin typeface="Times New Roman" panose="02020603050405020304" pitchFamily="18" charset="0"/>
                <a:cs typeface="Times New Roman" panose="02020603050405020304" pitchFamily="18" charset="0"/>
              </a:rPr>
              <a:t>     </a:t>
            </a:r>
            <a:r>
              <a:rPr lang="uk-UA" sz="1700" b="1" i="1" dirty="0">
                <a:solidFill>
                  <a:schemeClr val="accent2">
                    <a:lumMod val="50000"/>
                  </a:schemeClr>
                </a:solidFill>
                <a:latin typeface="Times New Roman" panose="02020603050405020304" pitchFamily="18" charset="0"/>
                <a:cs typeface="Times New Roman" panose="02020603050405020304" pitchFamily="18" charset="0"/>
              </a:rPr>
              <a:t>Консультант КУ ЦПРПП ВМР  </a:t>
            </a:r>
            <a:r>
              <a:rPr lang="uk-UA" sz="1700" b="1" i="1" dirty="0" err="1">
                <a:solidFill>
                  <a:schemeClr val="accent2">
                    <a:lumMod val="50000"/>
                  </a:schemeClr>
                </a:solidFill>
                <a:latin typeface="Times New Roman" panose="02020603050405020304" pitchFamily="18" charset="0"/>
                <a:cs typeface="Times New Roman" panose="02020603050405020304" pitchFamily="18" charset="0"/>
              </a:rPr>
              <a:t>К.Маліцька</a:t>
            </a:r>
            <a:endParaRPr lang="ru-RU" sz="1700" b="1" i="1"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785F158B-C887-4C1F-9D2F-35DEF5DDEEC9}"/>
              </a:ext>
            </a:extLst>
          </p:cNvPr>
          <p:cNvPicPr>
            <a:picLocks noChangeAspect="1"/>
          </p:cNvPicPr>
          <p:nvPr/>
        </p:nvPicPr>
        <p:blipFill>
          <a:blip r:embed="rId2"/>
          <a:stretch>
            <a:fillRect/>
          </a:stretch>
        </p:blipFill>
        <p:spPr>
          <a:xfrm>
            <a:off x="461394" y="153054"/>
            <a:ext cx="1359017" cy="1111629"/>
          </a:xfrm>
          <a:prstGeom prst="rect">
            <a:avLst/>
          </a:prstGeom>
        </p:spPr>
      </p:pic>
      <p:pic>
        <p:nvPicPr>
          <p:cNvPr id="5" name="Объект 4">
            <a:extLst>
              <a:ext uri="{FF2B5EF4-FFF2-40B4-BE49-F238E27FC236}">
                <a16:creationId xmlns:a16="http://schemas.microsoft.com/office/drawing/2014/main" id="{F3DB25F3-875D-4051-9045-8D0DF274D4E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6521" y="2811054"/>
            <a:ext cx="5552393" cy="2782262"/>
          </a:xfrm>
        </p:spPr>
      </p:pic>
      <p:pic>
        <p:nvPicPr>
          <p:cNvPr id="11" name="Рисунок 10">
            <a:extLst>
              <a:ext uri="{FF2B5EF4-FFF2-40B4-BE49-F238E27FC236}">
                <a16:creationId xmlns:a16="http://schemas.microsoft.com/office/drawing/2014/main" id="{832A613F-E446-4803-803F-F9DA98D72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7419" y="5038691"/>
            <a:ext cx="2858181" cy="1652845"/>
          </a:xfrm>
          <a:prstGeom prst="rect">
            <a:avLst/>
          </a:prstGeom>
        </p:spPr>
      </p:pic>
      <p:pic>
        <p:nvPicPr>
          <p:cNvPr id="15" name="Рисунок 14">
            <a:extLst>
              <a:ext uri="{FF2B5EF4-FFF2-40B4-BE49-F238E27FC236}">
                <a16:creationId xmlns:a16="http://schemas.microsoft.com/office/drawing/2014/main" id="{6DD48123-AB92-4B33-9596-0836082BE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458" y="1264684"/>
            <a:ext cx="4184208" cy="2302914"/>
          </a:xfrm>
          <a:prstGeom prst="rect">
            <a:avLst/>
          </a:prstGeom>
        </p:spPr>
      </p:pic>
      <p:graphicFrame>
        <p:nvGraphicFramePr>
          <p:cNvPr id="2" name="Таблица 1">
            <a:extLst>
              <a:ext uri="{FF2B5EF4-FFF2-40B4-BE49-F238E27FC236}">
                <a16:creationId xmlns:a16="http://schemas.microsoft.com/office/drawing/2014/main" id="{451E5AFB-84F2-4317-B3A0-D8D39F0AF35B}"/>
              </a:ext>
            </a:extLst>
          </p:cNvPr>
          <p:cNvGraphicFramePr>
            <a:graphicFrameLocks noGrp="1"/>
          </p:cNvGraphicFramePr>
          <p:nvPr>
            <p:extLst>
              <p:ext uri="{D42A27DB-BD31-4B8C-83A1-F6EECF244321}">
                <p14:modId xmlns:p14="http://schemas.microsoft.com/office/powerpoint/2010/main" val="1537002367"/>
              </p:ext>
            </p:extLst>
          </p:nvPr>
        </p:nvGraphicFramePr>
        <p:xfrm>
          <a:off x="2097249" y="318782"/>
          <a:ext cx="9536523" cy="1251649"/>
        </p:xfrm>
        <a:graphic>
          <a:graphicData uri="http://schemas.openxmlformats.org/drawingml/2006/table">
            <a:tbl>
              <a:tblPr firstRow="1" firstCol="1" bandRow="1"/>
              <a:tblGrid>
                <a:gridCol w="9536523">
                  <a:extLst>
                    <a:ext uri="{9D8B030D-6E8A-4147-A177-3AD203B41FA5}">
                      <a16:colId xmlns:a16="http://schemas.microsoft.com/office/drawing/2014/main" val="3712407061"/>
                    </a:ext>
                  </a:extLst>
                </a:gridCol>
              </a:tblGrid>
              <a:tr h="730511">
                <a:tc>
                  <a:txBody>
                    <a:bodyPr/>
                    <a:lstStyle/>
                    <a:p>
                      <a:pPr>
                        <a:lnSpc>
                          <a:spcPct val="107000"/>
                        </a:lnSpc>
                        <a:spcBef>
                          <a:spcPts val="600"/>
                        </a:spcBef>
                        <a:spcAft>
                          <a:spcPts val="600"/>
                        </a:spcAft>
                      </a:pP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Війна</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є лихо та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злочин</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укладає</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собі</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всі</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лиха і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всі</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злочини</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600"/>
                        </a:spcBef>
                        <a:spcAft>
                          <a:spcPts val="600"/>
                        </a:spcAft>
                      </a:pP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Вольтер </a:t>
                      </a:r>
                      <a:r>
                        <a:rPr lang="ru-RU"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76200" anchor="ctr">
                    <a:lnL>
                      <a:noFill/>
                    </a:lnL>
                    <a:lnR>
                      <a:noFill/>
                    </a:lnR>
                    <a:lnT>
                      <a:noFill/>
                    </a:lnT>
                    <a:lnB>
                      <a:noFill/>
                    </a:lnB>
                  </a:tcPr>
                </a:tc>
                <a:extLst>
                  <a:ext uri="{0D108BD9-81ED-4DB2-BD59-A6C34878D82A}">
                    <a16:rowId xmlns:a16="http://schemas.microsoft.com/office/drawing/2014/main" val="2837827723"/>
                  </a:ext>
                </a:extLst>
              </a:tr>
              <a:tr h="215391">
                <a:tc>
                  <a:txBody>
                    <a:bodyPr/>
                    <a:lstStyle/>
                    <a:p>
                      <a:pP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04800" marR="9525" marT="9525" marB="76200" anchor="ctr">
                    <a:lnL>
                      <a:noFill/>
                    </a:lnL>
                    <a:lnR>
                      <a:noFill/>
                    </a:lnR>
                    <a:lnT>
                      <a:noFill/>
                    </a:lnT>
                    <a:lnB>
                      <a:noFill/>
                    </a:lnB>
                  </a:tcPr>
                </a:tc>
                <a:extLst>
                  <a:ext uri="{0D108BD9-81ED-4DB2-BD59-A6C34878D82A}">
                    <a16:rowId xmlns:a16="http://schemas.microsoft.com/office/drawing/2014/main" val="4044873193"/>
                  </a:ext>
                </a:extLst>
              </a:tr>
            </a:tbl>
          </a:graphicData>
        </a:graphic>
      </p:graphicFrame>
      <p:pic>
        <p:nvPicPr>
          <p:cNvPr id="4" name="Рисунок 3">
            <a:extLst>
              <a:ext uri="{FF2B5EF4-FFF2-40B4-BE49-F238E27FC236}">
                <a16:creationId xmlns:a16="http://schemas.microsoft.com/office/drawing/2014/main" id="{53744338-168D-4DFD-9D02-6B978AE6F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4040" y="4605555"/>
            <a:ext cx="3464653" cy="1342239"/>
          </a:xfrm>
          <a:prstGeom prst="rect">
            <a:avLst/>
          </a:prstGeom>
        </p:spPr>
      </p:pic>
    </p:spTree>
    <p:extLst>
      <p:ext uri="{BB962C8B-B14F-4D97-AF65-F5344CB8AC3E}">
        <p14:creationId xmlns:p14="http://schemas.microsoft.com/office/powerpoint/2010/main" val="81113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B6688-4DC1-4A8A-9C8D-2EF725022E9D}"/>
              </a:ext>
            </a:extLst>
          </p:cNvPr>
          <p:cNvSpPr>
            <a:spLocks noGrp="1"/>
          </p:cNvSpPr>
          <p:nvPr>
            <p:ph type="title"/>
          </p:nvPr>
        </p:nvSpPr>
        <p:spPr>
          <a:xfrm>
            <a:off x="402772" y="365125"/>
            <a:ext cx="9035142" cy="1325563"/>
          </a:xfrm>
          <a:solidFill>
            <a:schemeClr val="accent2">
              <a:lumMod val="20000"/>
              <a:lumOff val="80000"/>
            </a:schemeClr>
          </a:solidFill>
        </p:spPr>
        <p:txBody>
          <a:bodyPr>
            <a:normAutofit/>
          </a:bodyPr>
          <a:lstStyle/>
          <a:p>
            <a:r>
              <a:rPr lang="uk-UA" sz="4000" dirty="0">
                <a:latin typeface="Times New Roman" panose="02020603050405020304" pitchFamily="18" charset="0"/>
                <a:cs typeface="Times New Roman" panose="02020603050405020304" pitchFamily="18" charset="0"/>
              </a:rPr>
              <a:t>    Відповідальність за злочин агресії</a:t>
            </a:r>
            <a:endParaRPr lang="ru-RU" sz="4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4EF8995-3DD6-4261-8527-92F31BC573D2}"/>
              </a:ext>
            </a:extLst>
          </p:cNvPr>
          <p:cNvSpPr>
            <a:spLocks noGrp="1"/>
          </p:cNvSpPr>
          <p:nvPr>
            <p:ph idx="1"/>
          </p:nvPr>
        </p:nvSpPr>
        <p:spPr>
          <a:xfrm>
            <a:off x="206829" y="1825625"/>
            <a:ext cx="11582400" cy="4921250"/>
          </a:xfrm>
          <a:solidFill>
            <a:schemeClr val="bg2"/>
          </a:solidFill>
        </p:spPr>
        <p:txBody>
          <a:bodyPr>
            <a:normAutofit lnSpcReduction="10000"/>
          </a:bodyPr>
          <a:lstStyle/>
          <a:p>
            <a:r>
              <a:rPr lang="ru-RU" b="1" dirty="0" err="1"/>
              <a:t>Юрисдикція</a:t>
            </a:r>
            <a:r>
              <a:rPr lang="ru-RU" b="1" dirty="0"/>
              <a:t> ІСС </a:t>
            </a:r>
            <a:r>
              <a:rPr lang="ru-RU" b="1" dirty="0" err="1"/>
              <a:t>щодо</a:t>
            </a:r>
            <a:r>
              <a:rPr lang="ru-RU" b="1" dirty="0"/>
              <a:t> </a:t>
            </a:r>
            <a:r>
              <a:rPr lang="ru-RU" b="1" dirty="0" err="1"/>
              <a:t>злочину</a:t>
            </a:r>
            <a:r>
              <a:rPr lang="ru-RU" b="1" dirty="0"/>
              <a:t> </a:t>
            </a:r>
            <a:r>
              <a:rPr lang="ru-RU" b="1" dirty="0" err="1"/>
              <a:t>агресії</a:t>
            </a:r>
            <a:r>
              <a:rPr lang="ru-RU" b="1" dirty="0"/>
              <a:t> </a:t>
            </a:r>
            <a:r>
              <a:rPr lang="ru-RU" b="1" dirty="0" err="1"/>
              <a:t>стосується</a:t>
            </a:r>
            <a:r>
              <a:rPr lang="ru-RU" b="1" dirty="0"/>
              <a:t> </a:t>
            </a:r>
            <a:r>
              <a:rPr lang="ru-RU" b="1" dirty="0" err="1"/>
              <a:t>лише</a:t>
            </a:r>
            <a:r>
              <a:rPr lang="ru-RU" b="1" dirty="0"/>
              <a:t> тих держав, </a:t>
            </a:r>
            <a:r>
              <a:rPr lang="ru-RU" b="1" dirty="0" err="1"/>
              <a:t>які</a:t>
            </a:r>
            <a:r>
              <a:rPr lang="ru-RU" b="1" dirty="0"/>
              <a:t> </a:t>
            </a:r>
            <a:r>
              <a:rPr lang="ru-RU" b="1" dirty="0" err="1"/>
              <a:t>гіпотетично</a:t>
            </a:r>
            <a:r>
              <a:rPr lang="ru-RU" b="1" dirty="0"/>
              <a:t> </a:t>
            </a:r>
            <a:r>
              <a:rPr lang="ru-RU" b="1" dirty="0" err="1"/>
              <a:t>скоїли</a:t>
            </a:r>
            <a:r>
              <a:rPr lang="ru-RU" b="1" dirty="0"/>
              <a:t> </a:t>
            </a:r>
            <a:r>
              <a:rPr lang="ru-RU" b="1" dirty="0" err="1"/>
              <a:t>такий</a:t>
            </a:r>
            <a:r>
              <a:rPr lang="ru-RU" b="1" dirty="0"/>
              <a:t> </a:t>
            </a:r>
            <a:r>
              <a:rPr lang="ru-RU" b="1" dirty="0" err="1"/>
              <a:t>злочин</a:t>
            </a:r>
            <a:r>
              <a:rPr lang="ru-RU" b="1" dirty="0"/>
              <a:t> через </a:t>
            </a:r>
            <a:r>
              <a:rPr lang="ru-RU" b="1" dirty="0" err="1"/>
              <a:t>рік</a:t>
            </a:r>
            <a:r>
              <a:rPr lang="ru-RU" b="1" dirty="0"/>
              <a:t> </a:t>
            </a:r>
            <a:r>
              <a:rPr lang="ru-RU" b="1" dirty="0" err="1"/>
              <a:t>після</a:t>
            </a:r>
            <a:r>
              <a:rPr lang="ru-RU" b="1" dirty="0"/>
              <a:t> </a:t>
            </a:r>
            <a:r>
              <a:rPr lang="ru-RU" b="1" dirty="0" err="1"/>
              <a:t>ратифікації</a:t>
            </a:r>
            <a:r>
              <a:rPr lang="ru-RU" b="1" dirty="0"/>
              <a:t> </a:t>
            </a:r>
            <a:r>
              <a:rPr lang="ru-RU" b="1" dirty="0" err="1"/>
              <a:t>або</a:t>
            </a:r>
            <a:r>
              <a:rPr lang="ru-RU" b="1" dirty="0"/>
              <a:t> </a:t>
            </a:r>
            <a:r>
              <a:rPr lang="ru-RU" b="1" dirty="0" err="1"/>
              <a:t>прийняття</a:t>
            </a:r>
            <a:r>
              <a:rPr lang="ru-RU" b="1" dirty="0"/>
              <a:t> </a:t>
            </a:r>
            <a:r>
              <a:rPr lang="ru-RU" b="1" dirty="0" err="1"/>
              <a:t>Римського</a:t>
            </a:r>
            <a:r>
              <a:rPr lang="ru-RU" b="1" dirty="0"/>
              <a:t> статуту разом з </a:t>
            </a:r>
            <a:r>
              <a:rPr lang="ru-RU" b="1" dirty="0" err="1"/>
              <a:t>Кампальськими</a:t>
            </a:r>
            <a:r>
              <a:rPr lang="ru-RU" b="1" dirty="0"/>
              <a:t> поправками, але не </a:t>
            </a:r>
            <a:r>
              <a:rPr lang="ru-RU" b="1" dirty="0" err="1"/>
              <a:t>раніше</a:t>
            </a:r>
            <a:r>
              <a:rPr lang="ru-RU" b="1" dirty="0"/>
              <a:t> 17 липня 2018 року. </a:t>
            </a:r>
          </a:p>
          <a:p>
            <a:pPr marL="0" indent="0">
              <a:buNone/>
            </a:pPr>
            <a:r>
              <a:rPr lang="ru-RU" b="1" i="1" dirty="0"/>
              <a:t>А </a:t>
            </a:r>
            <a:r>
              <a:rPr lang="ru-RU" b="1" i="1" dirty="0" err="1"/>
              <a:t>це</a:t>
            </a:r>
            <a:r>
              <a:rPr lang="ru-RU" b="1" i="1" dirty="0"/>
              <a:t> </a:t>
            </a:r>
            <a:r>
              <a:rPr lang="ru-RU" b="1" i="1" dirty="0" err="1"/>
              <a:t>означає</a:t>
            </a:r>
            <a:r>
              <a:rPr lang="ru-RU" b="1" i="1" dirty="0"/>
              <a:t>, </a:t>
            </a:r>
            <a:r>
              <a:rPr lang="ru-RU" b="1" i="1" dirty="0" err="1"/>
              <a:t>що</a:t>
            </a:r>
            <a:r>
              <a:rPr lang="ru-RU" b="1" i="1" dirty="0"/>
              <a:t> навряд </a:t>
            </a:r>
            <a:r>
              <a:rPr lang="ru-RU" b="1" i="1" dirty="0" err="1"/>
              <a:t>чи</a:t>
            </a:r>
            <a:r>
              <a:rPr lang="ru-RU" b="1" i="1" dirty="0"/>
              <a:t> </a:t>
            </a:r>
            <a:r>
              <a:rPr lang="ru-RU" b="1" i="1" dirty="0" err="1"/>
              <a:t>зможе</a:t>
            </a:r>
            <a:r>
              <a:rPr lang="ru-RU" b="1" i="1" dirty="0"/>
              <a:t> </a:t>
            </a:r>
            <a:r>
              <a:rPr lang="en-US" b="1" i="1" dirty="0"/>
              <a:t>ICC </a:t>
            </a:r>
            <a:r>
              <a:rPr lang="ru-RU" b="1" i="1" dirty="0" err="1"/>
              <a:t>покарати</a:t>
            </a:r>
            <a:r>
              <a:rPr lang="ru-RU" b="1" i="1" dirty="0"/>
              <a:t> </a:t>
            </a:r>
            <a:r>
              <a:rPr lang="ru-RU" b="1" i="1" dirty="0" err="1"/>
              <a:t>російське</a:t>
            </a:r>
            <a:r>
              <a:rPr lang="ru-RU" b="1" i="1" dirty="0"/>
              <a:t> </a:t>
            </a:r>
            <a:r>
              <a:rPr lang="ru-RU" b="1" i="1" dirty="0" err="1"/>
              <a:t>керівництво</a:t>
            </a:r>
            <a:r>
              <a:rPr lang="ru-RU" b="1" i="1" dirty="0"/>
              <a:t> за </a:t>
            </a:r>
            <a:r>
              <a:rPr lang="ru-RU" b="1" i="1" dirty="0" err="1"/>
              <a:t>цей</a:t>
            </a:r>
            <a:r>
              <a:rPr lang="ru-RU" b="1" i="1" dirty="0"/>
              <a:t> </a:t>
            </a:r>
            <a:r>
              <a:rPr lang="ru-RU" b="1" i="1" dirty="0" err="1"/>
              <a:t>злочин</a:t>
            </a:r>
            <a:r>
              <a:rPr lang="ru-RU" b="1" i="1" dirty="0"/>
              <a:t>, </a:t>
            </a:r>
            <a:r>
              <a:rPr lang="ru-RU" b="1" i="1" dirty="0" err="1"/>
              <a:t>оскільки</a:t>
            </a:r>
            <a:r>
              <a:rPr lang="ru-RU" b="1" i="1" dirty="0"/>
              <a:t> РФ </a:t>
            </a:r>
            <a:r>
              <a:rPr lang="ru-RU" b="1" i="1" dirty="0" err="1"/>
              <a:t>навіть</a:t>
            </a:r>
            <a:r>
              <a:rPr lang="ru-RU" b="1" i="1" dirty="0"/>
              <a:t> </a:t>
            </a:r>
            <a:r>
              <a:rPr lang="ru-RU" b="1" i="1" u="sng" dirty="0"/>
              <a:t>не </a:t>
            </a:r>
            <a:r>
              <a:rPr lang="ru-RU" b="1" i="1" u="sng" dirty="0" err="1"/>
              <a:t>ратифікувала</a:t>
            </a:r>
            <a:r>
              <a:rPr lang="ru-RU" b="1" i="1" u="sng" dirty="0"/>
              <a:t> </a:t>
            </a:r>
            <a:r>
              <a:rPr lang="ru-RU" b="1" i="1" u="sng" dirty="0" err="1"/>
              <a:t>Римський</a:t>
            </a:r>
            <a:r>
              <a:rPr lang="ru-RU" b="1" i="1" u="sng" dirty="0"/>
              <a:t> статут, не те </a:t>
            </a:r>
            <a:r>
              <a:rPr lang="ru-RU" b="1" i="1" u="sng" dirty="0" err="1"/>
              <a:t>що</a:t>
            </a:r>
            <a:r>
              <a:rPr lang="ru-RU" b="1" i="1" u="sng" dirty="0"/>
              <a:t> </a:t>
            </a:r>
            <a:r>
              <a:rPr lang="ru-RU" b="1" i="1" u="sng" dirty="0" err="1"/>
              <a:t>ці</a:t>
            </a:r>
            <a:r>
              <a:rPr lang="ru-RU" b="1" i="1" u="sng" dirty="0"/>
              <a:t> поправки</a:t>
            </a:r>
            <a:r>
              <a:rPr lang="ru-RU" b="1" u="sng" dirty="0"/>
              <a:t>. </a:t>
            </a:r>
          </a:p>
          <a:p>
            <a:endParaRPr lang="ru-RU" b="1" u="sng" dirty="0"/>
          </a:p>
          <a:p>
            <a:r>
              <a:rPr lang="ru-RU" b="1" dirty="0"/>
              <a:t>Для </a:t>
            </a:r>
            <a:r>
              <a:rPr lang="ru-RU" b="1" dirty="0" err="1"/>
              <a:t>покарання</a:t>
            </a:r>
            <a:r>
              <a:rPr lang="ru-RU" b="1" dirty="0"/>
              <a:t> </a:t>
            </a:r>
            <a:r>
              <a:rPr lang="ru-RU" b="1" dirty="0" err="1"/>
              <a:t>високопосадовців</a:t>
            </a:r>
            <a:r>
              <a:rPr lang="ru-RU" b="1" dirty="0"/>
              <a:t> РФ </a:t>
            </a:r>
            <a:r>
              <a:rPr lang="ru-RU" b="1" dirty="0" err="1"/>
              <a:t>легше</a:t>
            </a:r>
            <a:r>
              <a:rPr lang="ru-RU" b="1" dirty="0"/>
              <a:t> </a:t>
            </a:r>
            <a:r>
              <a:rPr lang="ru-RU" b="1" dirty="0" err="1"/>
              <a:t>створити</a:t>
            </a:r>
            <a:r>
              <a:rPr lang="ru-RU" b="1" dirty="0"/>
              <a:t> </a:t>
            </a:r>
            <a:r>
              <a:rPr lang="ru-RU" b="1" dirty="0" err="1"/>
              <a:t>окремий</a:t>
            </a:r>
            <a:r>
              <a:rPr lang="ru-RU" b="1" dirty="0"/>
              <a:t> трибунал. </a:t>
            </a:r>
            <a:r>
              <a:rPr lang="ru-RU" b="1" dirty="0" err="1"/>
              <a:t>Однак</a:t>
            </a:r>
            <a:r>
              <a:rPr lang="ru-RU" b="1" dirty="0"/>
              <a:t>, </a:t>
            </a:r>
            <a:r>
              <a:rPr lang="ru-RU" b="1" dirty="0" err="1"/>
              <a:t>це</a:t>
            </a:r>
            <a:r>
              <a:rPr lang="ru-RU" b="1" dirty="0"/>
              <a:t> </a:t>
            </a:r>
            <a:r>
              <a:rPr lang="ru-RU" b="1" dirty="0" err="1"/>
              <a:t>зовсім</a:t>
            </a:r>
            <a:r>
              <a:rPr lang="ru-RU" b="1" dirty="0"/>
              <a:t> не </a:t>
            </a:r>
            <a:r>
              <a:rPr lang="ru-RU" b="1" dirty="0" err="1"/>
              <a:t>виключає</a:t>
            </a:r>
            <a:r>
              <a:rPr lang="ru-RU" b="1" dirty="0"/>
              <a:t> </a:t>
            </a:r>
            <a:r>
              <a:rPr lang="ru-RU" b="1" dirty="0" err="1"/>
              <a:t>можливість</a:t>
            </a:r>
            <a:r>
              <a:rPr lang="ru-RU" b="1" dirty="0"/>
              <a:t> </a:t>
            </a:r>
            <a:r>
              <a:rPr lang="ru-RU" b="1" dirty="0" err="1"/>
              <a:t>їх</a:t>
            </a:r>
            <a:r>
              <a:rPr lang="ru-RU" b="1" dirty="0"/>
              <a:t> </a:t>
            </a:r>
            <a:r>
              <a:rPr lang="ru-RU" b="1" dirty="0" err="1"/>
              <a:t>покарання</a:t>
            </a:r>
            <a:r>
              <a:rPr lang="ru-RU" b="1" dirty="0"/>
              <a:t> за геноцид, </a:t>
            </a:r>
            <a:r>
              <a:rPr lang="ru-RU" b="1" dirty="0" err="1"/>
              <a:t>воєнні</a:t>
            </a:r>
            <a:r>
              <a:rPr lang="ru-RU" b="1" dirty="0"/>
              <a:t> </a:t>
            </a:r>
            <a:r>
              <a:rPr lang="ru-RU" b="1" dirty="0" err="1"/>
              <a:t>злочини</a:t>
            </a:r>
            <a:r>
              <a:rPr lang="ru-RU" b="1" dirty="0"/>
              <a:t> і </a:t>
            </a:r>
            <a:r>
              <a:rPr lang="ru-RU" b="1" dirty="0" err="1"/>
              <a:t>злочини</a:t>
            </a:r>
            <a:r>
              <a:rPr lang="ru-RU" b="1" dirty="0"/>
              <a:t> </a:t>
            </a:r>
            <a:r>
              <a:rPr lang="ru-RU" b="1" dirty="0" err="1"/>
              <a:t>проти</a:t>
            </a:r>
            <a:r>
              <a:rPr lang="ru-RU" b="1" dirty="0"/>
              <a:t> </a:t>
            </a:r>
            <a:r>
              <a:rPr lang="ru-RU" b="1" dirty="0" err="1"/>
              <a:t>людяності</a:t>
            </a:r>
            <a:r>
              <a:rPr lang="ru-RU" b="1" dirty="0"/>
              <a:t>, </a:t>
            </a:r>
            <a:r>
              <a:rPr lang="ru-RU" b="1" dirty="0" err="1"/>
              <a:t>скоєні</a:t>
            </a:r>
            <a:r>
              <a:rPr lang="ru-RU" b="1" dirty="0"/>
              <a:t> на </a:t>
            </a:r>
            <a:r>
              <a:rPr lang="ru-RU" b="1" dirty="0" err="1"/>
              <a:t>території</a:t>
            </a:r>
            <a:r>
              <a:rPr lang="ru-RU" b="1" dirty="0"/>
              <a:t> </a:t>
            </a:r>
            <a:r>
              <a:rPr lang="ru-RU" b="1" dirty="0" err="1"/>
              <a:t>України</a:t>
            </a:r>
            <a:r>
              <a:rPr lang="ru-RU" b="1" dirty="0"/>
              <a:t>.</a:t>
            </a:r>
            <a:endParaRPr lang="ru-RU" dirty="0"/>
          </a:p>
        </p:txBody>
      </p:sp>
      <p:pic>
        <p:nvPicPr>
          <p:cNvPr id="5" name="Рисунок 4">
            <a:extLst>
              <a:ext uri="{FF2B5EF4-FFF2-40B4-BE49-F238E27FC236}">
                <a16:creationId xmlns:a16="http://schemas.microsoft.com/office/drawing/2014/main" id="{7BD75206-0415-4415-8C45-69ABE19F8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285" y="206829"/>
            <a:ext cx="2862943" cy="1483859"/>
          </a:xfrm>
          <a:prstGeom prst="rect">
            <a:avLst/>
          </a:prstGeom>
        </p:spPr>
      </p:pic>
    </p:spTree>
    <p:extLst>
      <p:ext uri="{BB962C8B-B14F-4D97-AF65-F5344CB8AC3E}">
        <p14:creationId xmlns:p14="http://schemas.microsoft.com/office/powerpoint/2010/main" val="361708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8C701B8-9138-4AD8-B46F-27A97D12AB8C}"/>
              </a:ext>
            </a:extLst>
          </p:cNvPr>
          <p:cNvSpPr>
            <a:spLocks noGrp="1"/>
          </p:cNvSpPr>
          <p:nvPr>
            <p:ph type="title"/>
          </p:nvPr>
        </p:nvSpPr>
        <p:spPr>
          <a:xfrm>
            <a:off x="402771" y="163287"/>
            <a:ext cx="11364685" cy="1121228"/>
          </a:xfrm>
          <a:solidFill>
            <a:schemeClr val="tx2">
              <a:lumMod val="20000"/>
              <a:lumOff val="80000"/>
            </a:schemeClr>
          </a:solidFill>
        </p:spPr>
        <p:txBody>
          <a:bodyPr>
            <a:normAutofit fontScale="90000"/>
          </a:bodyPr>
          <a:lstStyle/>
          <a:p>
            <a:r>
              <a:rPr lang="uk-UA" sz="2700" b="1" i="1" dirty="0">
                <a:latin typeface="Times New Roman" panose="02020603050405020304" pitchFamily="18" charset="0"/>
                <a:cs typeface="Times New Roman" panose="02020603050405020304" pitchFamily="18" charset="0"/>
              </a:rPr>
              <a:t>Злочин проти людяності </a:t>
            </a:r>
            <a:r>
              <a:rPr lang="uk-UA" sz="2700" i="1" dirty="0">
                <a:latin typeface="Times New Roman" panose="02020603050405020304" pitchFamily="18" charset="0"/>
                <a:cs typeface="Times New Roman" panose="02020603050405020304" pitchFamily="18" charset="0"/>
              </a:rPr>
              <a:t>- будь-яке свідоме діяння, яке здійснюється в рамках широкомасштабного чи систематичного нападу на будь-яких</a:t>
            </a:r>
            <a:r>
              <a:rPr lang="uk-UA" i="1" dirty="0"/>
              <a:t> </a:t>
            </a:r>
            <a:r>
              <a:rPr lang="uk-UA" sz="2700" i="1" dirty="0">
                <a:latin typeface="Times New Roman" panose="02020603050405020304" pitchFamily="18" charset="0"/>
                <a:cs typeface="Times New Roman" panose="02020603050405020304" pitchFamily="18" charset="0"/>
              </a:rPr>
              <a:t>цивільних осіб</a:t>
            </a:r>
            <a:br>
              <a:rPr lang="uk-UA" sz="2700" i="1" dirty="0">
                <a:latin typeface="Times New Roman" panose="02020603050405020304" pitchFamily="18" charset="0"/>
                <a:cs typeface="Times New Roman" panose="02020603050405020304" pitchFamily="18" charset="0"/>
              </a:rPr>
            </a:br>
            <a:r>
              <a:rPr lang="uk-UA" sz="2700" i="1" dirty="0">
                <a:latin typeface="Times New Roman" panose="02020603050405020304" pitchFamily="18" charset="0"/>
                <a:cs typeface="Times New Roman" panose="02020603050405020304" pitchFamily="18" charset="0"/>
              </a:rPr>
              <a:t>                                                                              ст.7 Римський статут МКС</a:t>
            </a:r>
            <a:endParaRPr lang="ru-RU" sz="2700" i="1" dirty="0">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F7DE867C-0D7C-41A9-9A55-C22B00E80265}"/>
              </a:ext>
            </a:extLst>
          </p:cNvPr>
          <p:cNvSpPr>
            <a:spLocks noGrp="1"/>
          </p:cNvSpPr>
          <p:nvPr>
            <p:ph sz="half" idx="1"/>
          </p:nvPr>
        </p:nvSpPr>
        <p:spPr>
          <a:xfrm>
            <a:off x="283029" y="1825625"/>
            <a:ext cx="5355771" cy="4825546"/>
          </a:xfrm>
        </p:spPr>
        <p:txBody>
          <a:bodyPr>
            <a:normAutofit fontScale="92500" lnSpcReduction="10000"/>
          </a:bodyPr>
          <a:lstStyle/>
          <a:p>
            <a:r>
              <a:rPr lang="uk-UA" sz="2400" dirty="0">
                <a:latin typeface="Times New Roman" panose="02020603050405020304" pitchFamily="18" charset="0"/>
                <a:cs typeface="Times New Roman" panose="02020603050405020304" pitchFamily="18" charset="0"/>
              </a:rPr>
              <a:t>А) вбивство;</a:t>
            </a:r>
          </a:p>
          <a:p>
            <a:r>
              <a:rPr lang="uk-UA" sz="2400" dirty="0">
                <a:latin typeface="Times New Roman" panose="02020603050405020304" pitchFamily="18" charset="0"/>
                <a:cs typeface="Times New Roman" panose="02020603050405020304" pitchFamily="18" charset="0"/>
              </a:rPr>
              <a:t>Б)винищення;</a:t>
            </a:r>
          </a:p>
          <a:p>
            <a:r>
              <a:rPr lang="uk-UA" sz="2400" dirty="0">
                <a:latin typeface="Times New Roman" panose="02020603050405020304" pitchFamily="18" charset="0"/>
                <a:cs typeface="Times New Roman" panose="02020603050405020304" pitchFamily="18" charset="0"/>
              </a:rPr>
              <a:t>В)поневолення;</a:t>
            </a:r>
          </a:p>
          <a:p>
            <a:r>
              <a:rPr lang="uk-UA" sz="2400" dirty="0">
                <a:latin typeface="Times New Roman" panose="02020603050405020304" pitchFamily="18" charset="0"/>
                <a:cs typeface="Times New Roman" panose="02020603050405020304" pitchFamily="18" charset="0"/>
              </a:rPr>
              <a:t>Г)депортація чи </a:t>
            </a:r>
          </a:p>
          <a:p>
            <a:r>
              <a:rPr lang="uk-UA" sz="2400" dirty="0">
                <a:latin typeface="Times New Roman" panose="02020603050405020304" pitchFamily="18" charset="0"/>
                <a:cs typeface="Times New Roman" panose="02020603050405020304" pitchFamily="18" charset="0"/>
              </a:rPr>
              <a:t>насильницьке переміщення населення;</a:t>
            </a:r>
          </a:p>
          <a:p>
            <a:r>
              <a:rPr lang="uk-UA" sz="2400" dirty="0">
                <a:latin typeface="Times New Roman" panose="02020603050405020304" pitchFamily="18" charset="0"/>
                <a:cs typeface="Times New Roman" panose="02020603050405020304" pitchFamily="18" charset="0"/>
              </a:rPr>
              <a:t>Д) ув’язнення чи інше жорстоке позбавлення фізичної свободи на </a:t>
            </a:r>
            <a:r>
              <a:rPr lang="uk-UA" sz="2400" dirty="0" err="1">
                <a:latin typeface="Times New Roman" panose="02020603050405020304" pitchFamily="18" charset="0"/>
                <a:cs typeface="Times New Roman" panose="02020603050405020304" pitchFamily="18" charset="0"/>
              </a:rPr>
              <a:t>порушенян</a:t>
            </a:r>
            <a:r>
              <a:rPr lang="uk-UA" sz="2400" dirty="0">
                <a:latin typeface="Times New Roman" panose="02020603050405020304" pitchFamily="18" charset="0"/>
                <a:cs typeface="Times New Roman" panose="02020603050405020304" pitchFamily="18" charset="0"/>
              </a:rPr>
              <a:t> основоположних норм міжнародного права;</a:t>
            </a:r>
          </a:p>
          <a:p>
            <a:r>
              <a:rPr lang="uk-UA" sz="2400" dirty="0">
                <a:latin typeface="Times New Roman" panose="02020603050405020304" pitchFamily="18" charset="0"/>
                <a:cs typeface="Times New Roman" panose="02020603050405020304" pitchFamily="18" charset="0"/>
              </a:rPr>
              <a:t>Е) тортури;</a:t>
            </a:r>
          </a:p>
          <a:p>
            <a:r>
              <a:rPr lang="uk-UA" sz="2400" dirty="0">
                <a:latin typeface="Times New Roman" panose="02020603050405020304" pitchFamily="18" charset="0"/>
                <a:cs typeface="Times New Roman" panose="02020603050405020304" pitchFamily="18" charset="0"/>
              </a:rPr>
              <a:t>Є)</a:t>
            </a:r>
            <a:r>
              <a:rPr lang="uk-UA" sz="2400" dirty="0" err="1">
                <a:latin typeface="Times New Roman" panose="02020603050405020304" pitchFamily="18" charset="0"/>
                <a:cs typeface="Times New Roman" panose="02020603050405020304" pitchFamily="18" charset="0"/>
              </a:rPr>
              <a:t>згвалтування</a:t>
            </a:r>
            <a:r>
              <a:rPr lang="uk-UA" sz="2400" dirty="0">
                <a:latin typeface="Times New Roman" panose="02020603050405020304" pitchFamily="18" charset="0"/>
                <a:cs typeface="Times New Roman" panose="02020603050405020304" pitchFamily="18" charset="0"/>
              </a:rPr>
              <a:t>, обернення у сексуальне рабство, вимушена вагітність, стерилізація, інші форми сексуального насильства;</a:t>
            </a:r>
          </a:p>
          <a:p>
            <a:endParaRPr lang="ru-RU" sz="2400" dirty="0">
              <a:latin typeface="Times New Roman" panose="02020603050405020304" pitchFamily="18" charset="0"/>
              <a:cs typeface="Times New Roman" panose="02020603050405020304" pitchFamily="18" charset="0"/>
            </a:endParaRPr>
          </a:p>
        </p:txBody>
      </p:sp>
      <p:sp>
        <p:nvSpPr>
          <p:cNvPr id="7" name="Объект 6">
            <a:extLst>
              <a:ext uri="{FF2B5EF4-FFF2-40B4-BE49-F238E27FC236}">
                <a16:creationId xmlns:a16="http://schemas.microsoft.com/office/drawing/2014/main" id="{E32D5E9B-189F-4154-981F-C157AEA17A09}"/>
              </a:ext>
            </a:extLst>
          </p:cNvPr>
          <p:cNvSpPr>
            <a:spLocks noGrp="1"/>
          </p:cNvSpPr>
          <p:nvPr>
            <p:ph sz="half" idx="2"/>
          </p:nvPr>
        </p:nvSpPr>
        <p:spPr>
          <a:xfrm>
            <a:off x="6988628" y="1825625"/>
            <a:ext cx="4365171" cy="4934404"/>
          </a:xfrm>
        </p:spPr>
        <p:txBody>
          <a:bodyPr>
            <a:normAutofit fontScale="92500" lnSpcReduction="10000"/>
          </a:bodyPr>
          <a:lstStyle/>
          <a:p>
            <a:r>
              <a:rPr lang="uk-UA" sz="2400" dirty="0">
                <a:latin typeface="Times New Roman" panose="02020603050405020304" pitchFamily="18" charset="0"/>
                <a:cs typeface="Times New Roman" panose="02020603050405020304" pitchFamily="18" charset="0"/>
              </a:rPr>
              <a:t>Ж) переслідування будь-якої ідентифікованої групи чи спільноти за політичними, расовими, національними, етнічними, культурними, релігійними, гендерними чи іншими мотивами;</a:t>
            </a:r>
          </a:p>
          <a:p>
            <a:r>
              <a:rPr lang="uk-UA" sz="2400" dirty="0">
                <a:latin typeface="Times New Roman" panose="02020603050405020304" pitchFamily="18" charset="0"/>
                <a:cs typeface="Times New Roman" panose="02020603050405020304" pitchFamily="18" charset="0"/>
              </a:rPr>
              <a:t>З) насильницьке зникнення людей:</a:t>
            </a:r>
          </a:p>
          <a:p>
            <a:r>
              <a:rPr lang="uk-UA" sz="2400" dirty="0">
                <a:latin typeface="Times New Roman" panose="02020603050405020304" pitchFamily="18" charset="0"/>
                <a:cs typeface="Times New Roman" panose="02020603050405020304" pitchFamily="18" charset="0"/>
              </a:rPr>
              <a:t>И)злочини апартеїду;</a:t>
            </a:r>
          </a:p>
          <a:p>
            <a:r>
              <a:rPr lang="uk-UA" sz="2400" dirty="0">
                <a:latin typeface="Times New Roman" panose="02020603050405020304" pitchFamily="18" charset="0"/>
                <a:cs typeface="Times New Roman" panose="02020603050405020304" pitchFamily="18" charset="0"/>
              </a:rPr>
              <a:t>І) умисне заподіяння великих страждань чи серйозних тяжких ушкоджень чи серйозної шкоди психічному чи фізичному здоров’ю.</a:t>
            </a:r>
            <a:endParaRPr lang="ru-RU" sz="24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379CB59B-8F9C-4FC0-A7E0-B7B67F278316}"/>
              </a:ext>
            </a:extLst>
          </p:cNvPr>
          <p:cNvPicPr>
            <a:picLocks noChangeAspect="1"/>
          </p:cNvPicPr>
          <p:nvPr/>
        </p:nvPicPr>
        <p:blipFill rotWithShape="1">
          <a:blip r:embed="rId2"/>
          <a:srcRect t="8881" b="-5767"/>
          <a:stretch/>
        </p:blipFill>
        <p:spPr>
          <a:xfrm>
            <a:off x="2873829" y="1426029"/>
            <a:ext cx="3962399" cy="2002971"/>
          </a:xfrm>
          <a:prstGeom prst="rect">
            <a:avLst/>
          </a:prstGeom>
        </p:spPr>
      </p:pic>
    </p:spTree>
    <p:extLst>
      <p:ext uri="{BB962C8B-B14F-4D97-AF65-F5344CB8AC3E}">
        <p14:creationId xmlns:p14="http://schemas.microsoft.com/office/powerpoint/2010/main" val="506979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48D5B5-9979-4D9D-9865-F453A77A7212}"/>
              </a:ext>
            </a:extLst>
          </p:cNvPr>
          <p:cNvSpPr>
            <a:spLocks noGrp="1"/>
          </p:cNvSpPr>
          <p:nvPr>
            <p:ph type="title"/>
          </p:nvPr>
        </p:nvSpPr>
        <p:spPr>
          <a:xfrm>
            <a:off x="968830" y="365125"/>
            <a:ext cx="10384970" cy="1325563"/>
          </a:xfrm>
          <a:solidFill>
            <a:schemeClr val="accent4">
              <a:lumMod val="40000"/>
              <a:lumOff val="60000"/>
            </a:schemeClr>
          </a:solidFill>
        </p:spPr>
        <p:txBody>
          <a:bodyPr>
            <a:normAutofit/>
          </a:bodyPr>
          <a:lstStyle/>
          <a:p>
            <a:pPr algn="ctr"/>
            <a:r>
              <a:rPr lang="uk-UA" sz="3600" b="1" dirty="0">
                <a:solidFill>
                  <a:schemeClr val="accent2">
                    <a:lumMod val="50000"/>
                  </a:schemeClr>
                </a:solidFill>
                <a:latin typeface="Times New Roman" panose="02020603050405020304" pitchFamily="18" charset="0"/>
                <a:cs typeface="Times New Roman" panose="02020603050405020304" pitchFamily="18" charset="0"/>
              </a:rPr>
              <a:t>Женевські конвенції і Додатковий протокол І протегують таким категоріям осіб:</a:t>
            </a:r>
            <a:endParaRPr lang="ru-RU" sz="3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Объект 6">
            <a:extLst>
              <a:ext uri="{FF2B5EF4-FFF2-40B4-BE49-F238E27FC236}">
                <a16:creationId xmlns:a16="http://schemas.microsoft.com/office/drawing/2014/main" id="{EB4653C1-1F84-4558-93F4-14179EB3AD0F}"/>
              </a:ext>
            </a:extLst>
          </p:cNvPr>
          <p:cNvSpPr>
            <a:spLocks noGrp="1"/>
          </p:cNvSpPr>
          <p:nvPr>
            <p:ph idx="1"/>
          </p:nvPr>
        </p:nvSpPr>
        <p:spPr>
          <a:solidFill>
            <a:schemeClr val="accent1">
              <a:lumMod val="60000"/>
              <a:lumOff val="40000"/>
            </a:schemeClr>
          </a:solidFill>
        </p:spPr>
        <p:txBody>
          <a:bodyPr>
            <a:normAutofit/>
          </a:bodyPr>
          <a:lstStyle/>
          <a:p>
            <a:pPr marL="0" indent="0">
              <a:buNone/>
            </a:pPr>
            <a:r>
              <a:rPr lang="uk-UA" sz="3600" dirty="0">
                <a:latin typeface="Times New Roman" panose="02020603050405020304" pitchFamily="18" charset="0"/>
                <a:cs typeface="Times New Roman" panose="02020603050405020304" pitchFamily="18" charset="0"/>
              </a:rPr>
              <a:t>1) поранені, хворі та особи, що зазнали корабельної аварії, як зі складу збройних сил, так і цивільні;</a:t>
            </a:r>
          </a:p>
          <a:p>
            <a:pPr marL="0" indent="0">
              <a:buNone/>
            </a:pPr>
            <a:r>
              <a:rPr lang="uk-UA" sz="3600" dirty="0">
                <a:latin typeface="Times New Roman" panose="02020603050405020304" pitchFamily="18" charset="0"/>
                <a:cs typeface="Times New Roman" panose="02020603050405020304" pitchFamily="18" charset="0"/>
              </a:rPr>
              <a:t>2)військовополонені;</a:t>
            </a:r>
          </a:p>
          <a:p>
            <a:pPr marL="0" indent="0">
              <a:buNone/>
            </a:pPr>
            <a:r>
              <a:rPr lang="uk-UA" sz="3600" dirty="0">
                <a:latin typeface="Times New Roman" panose="02020603050405020304" pitchFamily="18" charset="0"/>
                <a:cs typeface="Times New Roman" panose="02020603050405020304" pitchFamily="18" charset="0"/>
              </a:rPr>
              <a:t>3) цивільні особи на території противника;</a:t>
            </a:r>
          </a:p>
          <a:p>
            <a:pPr marL="0" indent="0">
              <a:buNone/>
            </a:pPr>
            <a:r>
              <a:rPr lang="uk-UA" sz="3600" dirty="0">
                <a:latin typeface="Times New Roman" panose="02020603050405020304" pitchFamily="18" charset="0"/>
                <a:cs typeface="Times New Roman" panose="02020603050405020304" pitchFamily="18" charset="0"/>
              </a:rPr>
              <a:t>4) цивільні особи на окупованих територіях;</a:t>
            </a:r>
          </a:p>
          <a:p>
            <a:pPr marL="0" indent="0">
              <a:buNone/>
            </a:pPr>
            <a:r>
              <a:rPr lang="uk-UA" sz="3600" dirty="0">
                <a:latin typeface="Times New Roman" panose="02020603050405020304" pitchFamily="18" charset="0"/>
                <a:cs typeface="Times New Roman" panose="02020603050405020304" pitchFamily="18" charset="0"/>
              </a:rPr>
              <a:t>5)інтерновані цивільні особи.</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09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C30469-DC35-4202-8501-BDF0C55CA9D9}"/>
              </a:ext>
            </a:extLst>
          </p:cNvPr>
          <p:cNvSpPr>
            <a:spLocks noGrp="1"/>
          </p:cNvSpPr>
          <p:nvPr>
            <p:ph type="title"/>
          </p:nvPr>
        </p:nvSpPr>
        <p:spPr>
          <a:xfrm>
            <a:off x="838200" y="141515"/>
            <a:ext cx="10515600" cy="1012371"/>
          </a:xfrm>
          <a:solidFill>
            <a:srgbClr val="FFFF00"/>
          </a:solidFill>
        </p:spPr>
        <p:txBody>
          <a:bodyPr>
            <a:normAutofit/>
          </a:bodyPr>
          <a:lstStyle/>
          <a:p>
            <a:pPr algn="ctr"/>
            <a:r>
              <a:rPr lang="uk-UA" sz="3200" b="1" dirty="0">
                <a:solidFill>
                  <a:schemeClr val="accent2">
                    <a:lumMod val="50000"/>
                  </a:schemeClr>
                </a:solidFill>
                <a:latin typeface="Times New Roman" panose="02020603050405020304" pitchFamily="18" charset="0"/>
                <a:cs typeface="Times New Roman" panose="02020603050405020304" pitchFamily="18" charset="0"/>
              </a:rPr>
              <a:t>ІІІ Женевська конвенція про правовий режим поводження з військовополоненими</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4C5F401-F127-4DF4-AC78-55FB5520644C}"/>
              </a:ext>
            </a:extLst>
          </p:cNvPr>
          <p:cNvSpPr>
            <a:spLocks noGrp="1"/>
          </p:cNvSpPr>
          <p:nvPr>
            <p:ph idx="1"/>
          </p:nvPr>
        </p:nvSpPr>
        <p:spPr>
          <a:xfrm>
            <a:off x="500744" y="1447800"/>
            <a:ext cx="10853056" cy="5410200"/>
          </a:xfrm>
          <a:solidFill>
            <a:schemeClr val="bg2"/>
          </a:solidFill>
        </p:spPr>
        <p:txBody>
          <a:bodyPr>
            <a:normAutofit fontScale="92500" lnSpcReduction="20000"/>
          </a:bodyPr>
          <a:lstStyle/>
          <a:p>
            <a:r>
              <a:rPr lang="uk-UA" b="1" i="1" dirty="0">
                <a:latin typeface="Times New Roman" panose="02020603050405020304" pitchFamily="18" charset="0"/>
                <a:cs typeface="Times New Roman" panose="02020603050405020304" pitchFamily="18" charset="0"/>
              </a:rPr>
              <a:t>Військовополонен</a:t>
            </a:r>
            <a:r>
              <a:rPr lang="uk-UA" dirty="0"/>
              <a:t>і- </a:t>
            </a:r>
            <a:r>
              <a:rPr lang="uk-UA" sz="3000" dirty="0">
                <a:latin typeface="Times New Roman" panose="02020603050405020304" pitchFamily="18" charset="0"/>
                <a:cs typeface="Times New Roman" panose="02020603050405020304" pitchFamily="18" charset="0"/>
              </a:rPr>
              <a:t>це комбатанти, що потрапили під владу ворога</a:t>
            </a:r>
          </a:p>
          <a:p>
            <a:pPr marL="0" indent="0">
              <a:buNone/>
            </a:pPr>
            <a:r>
              <a:rPr lang="uk-UA" sz="3000" dirty="0">
                <a:latin typeface="Times New Roman" panose="02020603050405020304" pitchFamily="18" charset="0"/>
                <a:cs typeface="Times New Roman" panose="02020603050405020304" pitchFamily="18" charset="0"/>
              </a:rPr>
              <a:t>МГП вимагає гуманного ставлення до військовополонених:</a:t>
            </a:r>
          </a:p>
          <a:p>
            <a:r>
              <a:rPr lang="uk-UA" sz="3000" dirty="0">
                <a:latin typeface="Times New Roman" panose="02020603050405020304" pitchFamily="18" charset="0"/>
                <a:cs typeface="Times New Roman" panose="02020603050405020304" pitchFamily="18" charset="0"/>
              </a:rPr>
              <a:t>жоден з них не може бути підданий фізичному каліченню, науковому або медичному експерименту;</a:t>
            </a:r>
          </a:p>
          <a:p>
            <a:r>
              <a:rPr lang="uk-UA" sz="3000" dirty="0">
                <a:latin typeface="Times New Roman" panose="02020603050405020304" pitchFamily="18" charset="0"/>
                <a:cs typeface="Times New Roman" panose="02020603050405020304" pitchFamily="18" charset="0"/>
              </a:rPr>
              <a:t>забороняється дискримінація за ознаками раси, кольору шкіри, за віросповіданням, соціальним походженням;</a:t>
            </a:r>
          </a:p>
          <a:p>
            <a:r>
              <a:rPr lang="uk-UA" sz="3000" dirty="0">
                <a:latin typeface="Times New Roman" panose="02020603050405020304" pitchFamily="18" charset="0"/>
                <a:cs typeface="Times New Roman" panose="02020603050405020304" pitchFamily="18" charset="0"/>
              </a:rPr>
              <a:t>умови розміщення в таборах повинні відповідати умовам, якими користується армія противника, розташована в тій самій місцевості.</a:t>
            </a:r>
          </a:p>
          <a:p>
            <a:pPr marL="0" indent="0">
              <a:buNone/>
            </a:pPr>
            <a:endParaRPr lang="uk-UA" dirty="0"/>
          </a:p>
          <a:p>
            <a:pPr marL="0" indent="0">
              <a:buNone/>
            </a:pPr>
            <a:r>
              <a:rPr lang="uk-UA" dirty="0"/>
              <a:t>                                             </a:t>
            </a:r>
            <a:r>
              <a:rPr lang="uk-UA" sz="2100" i="1" dirty="0">
                <a:latin typeface="Times New Roman" panose="02020603050405020304" pitchFamily="18" charset="0"/>
                <a:cs typeface="Times New Roman" panose="02020603050405020304" pitchFamily="18" charset="0"/>
              </a:rPr>
              <a:t>Полонені РФ. </a:t>
            </a:r>
          </a:p>
          <a:p>
            <a:pPr marL="0" indent="0">
              <a:buNone/>
            </a:pPr>
            <a:r>
              <a:rPr lang="uk-UA" sz="2100" i="1" dirty="0">
                <a:latin typeface="Times New Roman" panose="02020603050405020304" pitchFamily="18" charset="0"/>
                <a:cs typeface="Times New Roman" panose="02020603050405020304" pitchFamily="18" charset="0"/>
              </a:rPr>
              <a:t>                                                        Березень 2022 р</a:t>
            </a:r>
            <a:r>
              <a:rPr lang="uk-UA" sz="2100" dirty="0">
                <a:latin typeface="Times New Roman" panose="02020603050405020304" pitchFamily="18" charset="0"/>
                <a:cs typeface="Times New Roman" panose="02020603050405020304" pitchFamily="18" charset="0"/>
              </a:rPr>
              <a:t>.</a:t>
            </a:r>
          </a:p>
          <a:p>
            <a:pPr marL="0" indent="0">
              <a:buNone/>
            </a:pPr>
            <a:r>
              <a:rPr lang="uk-UA" sz="3000" i="1" dirty="0">
                <a:latin typeface="Times New Roman" panose="02020603050405020304" pitchFamily="18" charset="0"/>
                <a:cs typeface="Times New Roman" panose="02020603050405020304" pitchFamily="18" charset="0"/>
              </a:rPr>
              <a:t>Військовополонені зберігають свій статус протягом усього періоду полону і не можуть позбавитися цього статусу, в тому числі за власним бажанням</a:t>
            </a:r>
            <a:endParaRPr lang="ru-RU" sz="3000" i="1"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62AC297-4E77-46B8-B5BE-E66C9401B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272" y="4441372"/>
            <a:ext cx="2008416" cy="1175657"/>
          </a:xfrm>
          <a:prstGeom prst="rect">
            <a:avLst/>
          </a:prstGeom>
        </p:spPr>
      </p:pic>
      <p:pic>
        <p:nvPicPr>
          <p:cNvPr id="7" name="Рисунок 6">
            <a:extLst>
              <a:ext uri="{FF2B5EF4-FFF2-40B4-BE49-F238E27FC236}">
                <a16:creationId xmlns:a16="http://schemas.microsoft.com/office/drawing/2014/main" id="{7EE35A12-4F6B-4E06-93E9-378EA5A3F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970" y="4441371"/>
            <a:ext cx="2008416" cy="1175657"/>
          </a:xfrm>
          <a:prstGeom prst="rect">
            <a:avLst/>
          </a:prstGeom>
        </p:spPr>
      </p:pic>
    </p:spTree>
    <p:extLst>
      <p:ext uri="{BB962C8B-B14F-4D97-AF65-F5344CB8AC3E}">
        <p14:creationId xmlns:p14="http://schemas.microsoft.com/office/powerpoint/2010/main" val="242063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98DE2C8A-792C-41AE-825D-4931B5DA1D44}"/>
              </a:ext>
            </a:extLst>
          </p:cNvPr>
          <p:cNvSpPr>
            <a:spLocks noGrp="1"/>
          </p:cNvSpPr>
          <p:nvPr>
            <p:ph type="title"/>
          </p:nvPr>
        </p:nvSpPr>
        <p:spPr>
          <a:xfrm>
            <a:off x="838200" y="365125"/>
            <a:ext cx="10515600" cy="995589"/>
          </a:xfrm>
          <a:solidFill>
            <a:srgbClr val="FFFF00"/>
          </a:solidFill>
        </p:spPr>
        <p:txBody>
          <a:bodyPr>
            <a:normAutofit fontScale="90000"/>
          </a:bodyPr>
          <a:lstStyle/>
          <a:p>
            <a:pPr algn="ctr"/>
            <a:r>
              <a:rPr lang="uk-UA" sz="3600" b="1" dirty="0">
                <a:solidFill>
                  <a:schemeClr val="accent2">
                    <a:lumMod val="50000"/>
                  </a:schemeClr>
                </a:solidFill>
                <a:latin typeface="Times New Roman" panose="02020603050405020304" pitchFamily="18" charset="0"/>
                <a:cs typeface="Times New Roman" panose="02020603050405020304" pitchFamily="18" charset="0"/>
              </a:rPr>
              <a:t>І</a:t>
            </a:r>
            <a:r>
              <a:rPr lang="en-US" sz="3600" b="1" dirty="0">
                <a:solidFill>
                  <a:schemeClr val="accent2">
                    <a:lumMod val="50000"/>
                  </a:schemeClr>
                </a:solidFill>
                <a:latin typeface="Times New Roman" panose="02020603050405020304" pitchFamily="18" charset="0"/>
                <a:cs typeface="Times New Roman" panose="02020603050405020304" pitchFamily="18" charset="0"/>
              </a:rPr>
              <a:t>V </a:t>
            </a:r>
            <a:r>
              <a:rPr lang="uk-UA" sz="3600" b="1" dirty="0">
                <a:solidFill>
                  <a:schemeClr val="accent2">
                    <a:lumMod val="50000"/>
                  </a:schemeClr>
                </a:solidFill>
                <a:latin typeface="Times New Roman" panose="02020603050405020304" pitchFamily="18" charset="0"/>
                <a:cs typeface="Times New Roman" panose="02020603050405020304" pitchFamily="18" charset="0"/>
              </a:rPr>
              <a:t>Женевська конвенція про принципи захисту цивільного населення</a:t>
            </a:r>
            <a:endParaRPr lang="ru-RU" sz="3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83C6AEF4-C06F-46F2-A060-ABEF56D91D63}"/>
              </a:ext>
            </a:extLst>
          </p:cNvPr>
          <p:cNvSpPr>
            <a:spLocks noGrp="1"/>
          </p:cNvSpPr>
          <p:nvPr>
            <p:ph idx="1"/>
          </p:nvPr>
        </p:nvSpPr>
        <p:spPr>
          <a:xfrm>
            <a:off x="1014761" y="1436914"/>
            <a:ext cx="10515600" cy="5323115"/>
          </a:xfrm>
          <a:solidFill>
            <a:schemeClr val="accent5">
              <a:lumMod val="40000"/>
              <a:lumOff val="60000"/>
            </a:schemeClr>
          </a:solidFill>
        </p:spPr>
        <p:txBody>
          <a:bodyPr>
            <a:normAutofit/>
          </a:bodyPr>
          <a:lstStyle/>
          <a:p>
            <a:pPr>
              <a:buFontTx/>
              <a:buChar char="-"/>
            </a:pPr>
            <a:r>
              <a:rPr lang="uk-UA" dirty="0">
                <a:latin typeface="Times New Roman" panose="02020603050405020304" pitchFamily="18" charset="0"/>
                <a:cs typeface="Times New Roman" panose="02020603050405020304" pitchFamily="18" charset="0"/>
              </a:rPr>
              <a:t>у мирний час або одразу ж після збройного конфлікту сторони можуть створити санітарні зони і зони безпеки;</a:t>
            </a:r>
          </a:p>
          <a:p>
            <a:pPr>
              <a:buFontTx/>
              <a:buChar char="-"/>
            </a:pPr>
            <a:r>
              <a:rPr lang="uk-UA" dirty="0">
                <a:latin typeface="Times New Roman" panose="02020603050405020304" pitchFamily="18" charset="0"/>
                <a:cs typeface="Times New Roman" panose="02020603050405020304" pitchFamily="18" charset="0"/>
              </a:rPr>
              <a:t>під час воєнних дій повинна існувати відмінність між комбатантами і цивільним населенням;</a:t>
            </a:r>
          </a:p>
          <a:p>
            <a:pPr>
              <a:buFontTx/>
              <a:buChar char="-"/>
            </a:pPr>
            <a:r>
              <a:rPr lang="uk-UA" dirty="0">
                <a:latin typeface="Times New Roman" panose="02020603050405020304" pitchFamily="18" charset="0"/>
                <a:cs typeface="Times New Roman" panose="02020603050405020304" pitchFamily="18" charset="0"/>
              </a:rPr>
              <a:t>забороняється використовувати цивільне населення для прикриття воєнних дій і для захисту тих чи інших військових об’єктів або районів від нападу противника;</a:t>
            </a:r>
          </a:p>
          <a:p>
            <a:pPr>
              <a:buFontTx/>
              <a:buChar char="-"/>
            </a:pPr>
            <a:r>
              <a:rPr lang="uk-UA" dirty="0">
                <a:latin typeface="Times New Roman" panose="02020603050405020304" pitchFamily="18" charset="0"/>
                <a:cs typeface="Times New Roman" panose="02020603050405020304" pitchFamily="18" charset="0"/>
              </a:rPr>
              <a:t>забороняються колективні покарання, взяття заручників, залякування або терор;</a:t>
            </a:r>
          </a:p>
          <a:p>
            <a:pPr>
              <a:buFontTx/>
              <a:buChar char="-"/>
            </a:pPr>
            <a:r>
              <a:rPr lang="uk-UA" dirty="0">
                <a:latin typeface="Times New Roman" panose="02020603050405020304" pitchFamily="18" charset="0"/>
                <a:cs typeface="Times New Roman" panose="02020603050405020304" pitchFamily="18" charset="0"/>
              </a:rPr>
              <a:t>основні права людини мають дотримуватися і під час збройних  конфліктів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57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C5C43BF-2A24-40D3-8F61-7D74810D760A}"/>
              </a:ext>
            </a:extLst>
          </p:cNvPr>
          <p:cNvSpPr>
            <a:spLocks noGrp="1"/>
          </p:cNvSpPr>
          <p:nvPr>
            <p:ph type="title"/>
          </p:nvPr>
        </p:nvSpPr>
        <p:spPr>
          <a:xfrm>
            <a:off x="446314" y="174171"/>
            <a:ext cx="4419600" cy="1872344"/>
          </a:xfrm>
          <a:solidFill>
            <a:schemeClr val="accent4">
              <a:lumMod val="20000"/>
              <a:lumOff val="80000"/>
            </a:schemeClr>
          </a:solidFill>
        </p:spPr>
        <p:txBody>
          <a:bodyPr>
            <a:normAutofit fontScale="90000"/>
          </a:bodyPr>
          <a:lstStyle/>
          <a:p>
            <a:pPr algn="ctr">
              <a:lnSpc>
                <a:spcPct val="107000"/>
              </a:lnSpc>
              <a:spcAft>
                <a:spcPts val="75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b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ru-RU"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Під</a:t>
            </a:r>
            <a:r>
              <a:rPr lang="ru-RU"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спеціальним</a:t>
            </a:r>
            <a:r>
              <a:rPr lang="ru-RU"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захистом</a:t>
            </a:r>
            <a:r>
              <a:rPr lang="ru-RU"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Конвенцій</a:t>
            </a:r>
            <a:r>
              <a:rPr lang="ru-RU" sz="3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36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перебувають</a:t>
            </a:r>
            <a:br>
              <a:rPr lang="ru-RU" sz="4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13" name="Объект 12">
            <a:extLst>
              <a:ext uri="{FF2B5EF4-FFF2-40B4-BE49-F238E27FC236}">
                <a16:creationId xmlns:a16="http://schemas.microsoft.com/office/drawing/2014/main" id="{A78BD886-DF9D-454A-A48E-A04FDA8A6457}"/>
              </a:ext>
            </a:extLst>
          </p:cNvPr>
          <p:cNvSpPr>
            <a:spLocks noGrp="1"/>
          </p:cNvSpPr>
          <p:nvPr>
            <p:ph sz="half" idx="1"/>
          </p:nvPr>
        </p:nvSpPr>
        <p:spPr>
          <a:xfrm>
            <a:off x="566391" y="2264229"/>
            <a:ext cx="4800265" cy="3912734"/>
          </a:xfrm>
          <a:solidFill>
            <a:schemeClr val="accent5">
              <a:lumMod val="20000"/>
              <a:lumOff val="80000"/>
            </a:schemeClr>
          </a:solidFill>
        </p:spPr>
        <p:txBody>
          <a:bodyPr>
            <a:normAutofit/>
          </a:bodyPr>
          <a:lstStyle/>
          <a:p>
            <a:pPr marL="0" indent="0">
              <a:buNone/>
            </a:pPr>
            <a:r>
              <a:rPr lang="ru-RU" b="1" dirty="0"/>
              <a:t>   1.</a:t>
            </a:r>
            <a:r>
              <a:rPr lang="ru-RU" sz="3200" b="1" dirty="0"/>
              <a:t>Біженці й </a:t>
            </a:r>
            <a:r>
              <a:rPr lang="ru-RU" sz="3200" b="1" dirty="0" err="1"/>
              <a:t>апатриди</a:t>
            </a:r>
            <a:endParaRPr lang="ru-RU" sz="3200" b="1" dirty="0"/>
          </a:p>
          <a:p>
            <a:pPr marL="0" indent="0">
              <a:buNone/>
            </a:pPr>
            <a:r>
              <a:rPr lang="uk-UA" b="1" dirty="0"/>
              <a:t>       (</a:t>
            </a:r>
            <a:r>
              <a:rPr lang="ru-RU" b="1" dirty="0"/>
              <a:t> ст.73 ДП І)</a:t>
            </a:r>
          </a:p>
          <a:p>
            <a:pPr marL="0" indent="0">
              <a:buNone/>
            </a:pPr>
            <a:r>
              <a:rPr lang="uk-UA" b="1" dirty="0"/>
              <a:t>   2. </a:t>
            </a:r>
            <a:r>
              <a:rPr lang="ru-RU" sz="3200" b="1" dirty="0" err="1"/>
              <a:t>Жінки</a:t>
            </a:r>
            <a:r>
              <a:rPr lang="ru-RU" b="1" dirty="0"/>
              <a:t> ( ст. 76 ДП І)</a:t>
            </a:r>
          </a:p>
          <a:p>
            <a:pPr marL="0" indent="0">
              <a:buNone/>
            </a:pPr>
            <a:r>
              <a:rPr lang="uk-UA" b="1" dirty="0"/>
              <a:t>   3</a:t>
            </a:r>
            <a:r>
              <a:rPr lang="ru-RU" sz="3200" b="1" dirty="0"/>
              <a:t>. </a:t>
            </a:r>
            <a:r>
              <a:rPr lang="ru-RU" sz="3200" b="1" dirty="0" err="1"/>
              <a:t>Діти</a:t>
            </a:r>
            <a:r>
              <a:rPr lang="ru-RU" sz="3200" b="1" dirty="0"/>
              <a:t> </a:t>
            </a:r>
            <a:r>
              <a:rPr lang="ru-RU" b="1" dirty="0"/>
              <a:t>( ст.77-78 ДП І)</a:t>
            </a:r>
          </a:p>
          <a:p>
            <a:pPr marL="0" indent="0">
              <a:buNone/>
            </a:pPr>
            <a:r>
              <a:rPr lang="uk-UA" b="1" dirty="0"/>
              <a:t>   4</a:t>
            </a:r>
            <a:r>
              <a:rPr lang="ru-RU" b="1" dirty="0"/>
              <a:t>. </a:t>
            </a:r>
            <a:r>
              <a:rPr lang="ru-RU" sz="3200" b="1" dirty="0" err="1"/>
              <a:t>Журналісти</a:t>
            </a:r>
            <a:r>
              <a:rPr lang="ru-RU" sz="3200" b="1" dirty="0"/>
              <a:t> </a:t>
            </a:r>
          </a:p>
          <a:p>
            <a:pPr marL="0" indent="0">
              <a:buNone/>
            </a:pPr>
            <a:r>
              <a:rPr lang="ru-RU" b="1"/>
              <a:t>       ( </a:t>
            </a:r>
            <a:r>
              <a:rPr lang="ru-RU" b="1" dirty="0"/>
              <a:t>ст.79 ДП І)</a:t>
            </a:r>
            <a:endParaRPr lang="uk-UA" b="1" dirty="0"/>
          </a:p>
          <a:p>
            <a:pPr algn="ctr"/>
            <a:endParaRPr lang="uk-UA" b="1" dirty="0"/>
          </a:p>
          <a:p>
            <a:pPr algn="ctr"/>
            <a:endParaRPr lang="ru-RU" dirty="0"/>
          </a:p>
        </p:txBody>
      </p:sp>
      <p:sp>
        <p:nvSpPr>
          <p:cNvPr id="3" name="Объект 2">
            <a:extLst>
              <a:ext uri="{FF2B5EF4-FFF2-40B4-BE49-F238E27FC236}">
                <a16:creationId xmlns:a16="http://schemas.microsoft.com/office/drawing/2014/main" id="{3C79FF86-7749-4711-B3AF-2271CA2736A2}"/>
              </a:ext>
            </a:extLst>
          </p:cNvPr>
          <p:cNvSpPr>
            <a:spLocks noGrp="1"/>
          </p:cNvSpPr>
          <p:nvPr>
            <p:ph sz="half" idx="2"/>
          </p:nvPr>
        </p:nvSpPr>
        <p:spPr>
          <a:xfrm>
            <a:off x="5475514" y="272144"/>
            <a:ext cx="5878285" cy="5904820"/>
          </a:xfrm>
        </p:spPr>
        <p:txBody>
          <a:bodyPr>
            <a:normAutofit/>
          </a:bodyPr>
          <a:lstStyle/>
          <a:p>
            <a:pPr marL="0" indent="0" algn="ctr">
              <a:buNone/>
            </a:pPr>
            <a:endParaRPr lang="uk-UA" sz="3200" b="1" dirty="0">
              <a:solidFill>
                <a:srgbClr val="C00000"/>
              </a:solidFill>
              <a:latin typeface="Times New Roman" panose="02020603050405020304" pitchFamily="18" charset="0"/>
              <a:cs typeface="Times New Roman" panose="02020603050405020304" pitchFamily="18" charset="0"/>
            </a:endParaRPr>
          </a:p>
          <a:p>
            <a:pPr marL="0" indent="0" algn="ctr">
              <a:buNone/>
            </a:pPr>
            <a:r>
              <a:rPr lang="uk-UA" sz="3200" b="1" dirty="0">
                <a:solidFill>
                  <a:srgbClr val="C00000"/>
                </a:solidFill>
                <a:latin typeface="Times New Roman" panose="02020603050405020304" pitchFamily="18" charset="0"/>
                <a:cs typeface="Times New Roman" panose="02020603050405020304" pitchFamily="18" charset="0"/>
              </a:rPr>
              <a:t>УВАГА!!!!!!</a:t>
            </a:r>
          </a:p>
          <a:p>
            <a:r>
              <a:rPr lang="uk-UA" sz="3200" dirty="0">
                <a:latin typeface="Times New Roman" panose="02020603050405020304" pitchFamily="18" charset="0"/>
                <a:cs typeface="Times New Roman" panose="02020603050405020304" pitchFamily="18" charset="0"/>
              </a:rPr>
              <a:t>Якщо особа однієї сторони потрапляє в полон до іншої сторони в той час, коли </a:t>
            </a:r>
            <a:r>
              <a:rPr lang="uk-UA" sz="3200" i="1" dirty="0">
                <a:latin typeface="Times New Roman" panose="02020603050405020304" pitchFamily="18" charset="0"/>
                <a:cs typeface="Times New Roman" panose="02020603050405020304" pitchFamily="18" charset="0"/>
              </a:rPr>
              <a:t>займається шпигунством</a:t>
            </a:r>
            <a:r>
              <a:rPr lang="uk-UA" sz="3200" dirty="0">
                <a:latin typeface="Times New Roman" panose="02020603050405020304" pitchFamily="18" charset="0"/>
                <a:cs typeface="Times New Roman" panose="02020603050405020304" pitchFamily="18" charset="0"/>
              </a:rPr>
              <a:t>, то вона </a:t>
            </a:r>
            <a:r>
              <a:rPr lang="uk-UA" sz="3200" i="1" dirty="0">
                <a:latin typeface="Times New Roman" panose="02020603050405020304" pitchFamily="18" charset="0"/>
                <a:cs typeface="Times New Roman" panose="02020603050405020304" pitchFamily="18" charset="0"/>
              </a:rPr>
              <a:t>не має права на статус військовополоненого</a:t>
            </a:r>
            <a:r>
              <a:rPr lang="uk-UA" sz="3200" dirty="0">
                <a:latin typeface="Times New Roman" panose="02020603050405020304" pitchFamily="18" charset="0"/>
                <a:cs typeface="Times New Roman" panose="02020603050405020304" pitchFamily="18" charset="0"/>
              </a:rPr>
              <a:t>( ст.46 ДП І)</a:t>
            </a:r>
          </a:p>
          <a:p>
            <a:r>
              <a:rPr lang="uk-UA" sz="3200" dirty="0">
                <a:latin typeface="Times New Roman" panose="02020603050405020304" pitchFamily="18" charset="0"/>
                <a:cs typeface="Times New Roman" panose="02020603050405020304" pitchFamily="18" charset="0"/>
              </a:rPr>
              <a:t>Найманці не мають права на статус військовополонених, статус комбатантів (ст.47 ДП І)</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59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D2A0BF-90F5-42CD-9300-CB8964E95E0A}"/>
              </a:ext>
            </a:extLst>
          </p:cNvPr>
          <p:cNvSpPr>
            <a:spLocks noGrp="1"/>
          </p:cNvSpPr>
          <p:nvPr>
            <p:ph type="title"/>
          </p:nvPr>
        </p:nvSpPr>
        <p:spPr>
          <a:xfrm>
            <a:off x="228600" y="365125"/>
            <a:ext cx="5410200" cy="1071789"/>
          </a:xfrm>
        </p:spPr>
        <p:txBody>
          <a:bodyPr/>
          <a:lstStyle/>
          <a:p>
            <a:r>
              <a:rPr lang="uk-UA" dirty="0">
                <a:latin typeface="Times New Roman" panose="02020603050405020304" pitchFamily="18" charset="0"/>
                <a:cs typeface="Times New Roman" panose="02020603050405020304" pitchFamily="18" charset="0"/>
              </a:rPr>
              <a:t>Методичні поради</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9CA8806-D159-4C8D-89EB-A7DB6CE118A7}"/>
              </a:ext>
            </a:extLst>
          </p:cNvPr>
          <p:cNvSpPr>
            <a:spLocks noGrp="1"/>
          </p:cNvSpPr>
          <p:nvPr>
            <p:ph sz="half" idx="1"/>
          </p:nvPr>
        </p:nvSpPr>
        <p:spPr>
          <a:xfrm>
            <a:off x="315686" y="1825625"/>
            <a:ext cx="5323114" cy="4351338"/>
          </a:xfrm>
        </p:spPr>
        <p:txBody>
          <a:bodyPr>
            <a:normAutofit/>
          </a:bodyPr>
          <a:lstStyle/>
          <a:p>
            <a:pPr marL="514350" indent="-514350">
              <a:buAutoNum type="arabicPeriod"/>
            </a:pPr>
            <a:r>
              <a:rPr lang="uk-UA" sz="2400" dirty="0">
                <a:latin typeface="Times New Roman" panose="02020603050405020304" pitchFamily="18" charset="0"/>
                <a:cs typeface="Times New Roman" panose="02020603050405020304" pitchFamily="18" charset="0"/>
              </a:rPr>
              <a:t>Ознайомтеся із матеріалами МП.</a:t>
            </a:r>
          </a:p>
          <a:p>
            <a:pPr marL="514350" indent="-514350">
              <a:buAutoNum type="arabicPeriod"/>
            </a:pPr>
            <a:r>
              <a:rPr lang="uk-UA" sz="2400" dirty="0">
                <a:latin typeface="Times New Roman" panose="02020603050405020304" pitchFamily="18" charset="0"/>
                <a:cs typeface="Times New Roman" panose="02020603050405020304" pitchFamily="18" charset="0"/>
              </a:rPr>
              <a:t>До кожного слайду доберіть за потреби коментарі, щоб поглибити </a:t>
            </a:r>
          </a:p>
          <a:p>
            <a:pPr marL="514350" indent="-514350">
              <a:buAutoNum type="arabicPeriod"/>
            </a:pPr>
            <a:r>
              <a:rPr lang="uk-UA" sz="2400" dirty="0">
                <a:latin typeface="Times New Roman" panose="02020603050405020304" pitchFamily="18" charset="0"/>
                <a:cs typeface="Times New Roman" panose="02020603050405020304" pitchFamily="18" charset="0"/>
              </a:rPr>
              <a:t>Завдання до слайдів вчитель формує таким чином, щоб вони відображали реальний хід подій, які відбувалися, відбуваються в районах дій російського агресора в Україні, починаючи із 24 лютого 2022 року.</a:t>
            </a:r>
            <a:endParaRPr lang="ru-RU" sz="2400"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6ABE8166-35BF-48EB-B7A4-85EDABA1303A}"/>
              </a:ext>
            </a:extLst>
          </p:cNvPr>
          <p:cNvSpPr>
            <a:spLocks noGrp="1"/>
          </p:cNvSpPr>
          <p:nvPr>
            <p:ph sz="half" idx="2"/>
          </p:nvPr>
        </p:nvSpPr>
        <p:spPr>
          <a:xfrm>
            <a:off x="6640285" y="446314"/>
            <a:ext cx="4637313" cy="5838694"/>
          </a:xfrm>
        </p:spPr>
        <p:txBody>
          <a:bodyPr>
            <a:normAutofit/>
          </a:bodyPr>
          <a:lstStyle/>
          <a:p>
            <a:pPr marL="0" indent="0">
              <a:buNone/>
            </a:pPr>
            <a:r>
              <a:rPr lang="uk-UA" sz="2400" dirty="0">
                <a:latin typeface="Times New Roman" panose="02020603050405020304" pitchFamily="18" charset="0"/>
                <a:cs typeface="Times New Roman" panose="02020603050405020304" pitchFamily="18" charset="0"/>
              </a:rPr>
              <a:t>4.Зміст завдань має бути таким, щоб  спрямувати освітню діяльність учнів   на аналіз фактів принципів, положень МГП та  їх застосування до порушень, які вчиняє країна-агресор.</a:t>
            </a:r>
          </a:p>
          <a:p>
            <a:pPr marL="0" indent="0">
              <a:buNone/>
            </a:pPr>
            <a:r>
              <a:rPr lang="uk-UA" sz="2400" dirty="0">
                <a:latin typeface="Times New Roman" panose="02020603050405020304" pitchFamily="18" charset="0"/>
                <a:cs typeface="Times New Roman" panose="02020603050405020304" pitchFamily="18" charset="0"/>
              </a:rPr>
              <a:t>5. Вчитель може також рекомендувати учням для перегляду МП, підготувати самостійно дослідження до слайдів для аргументації  питання до однокласників для подальшої роботи на </a:t>
            </a:r>
            <a:r>
              <a:rPr lang="uk-UA" sz="2400" dirty="0" err="1">
                <a:latin typeface="Times New Roman" panose="02020603050405020304" pitchFamily="18" charset="0"/>
                <a:cs typeface="Times New Roman" panose="02020603050405020304" pitchFamily="18" charset="0"/>
              </a:rPr>
              <a:t>уроці</a:t>
            </a:r>
            <a:r>
              <a:rPr lang="uk-UA" sz="2400" dirty="0">
                <a:latin typeface="Times New Roman" panose="02020603050405020304" pitchFamily="18" charset="0"/>
                <a:cs typeface="Times New Roman" panose="02020603050405020304" pitchFamily="18" charset="0"/>
              </a:rPr>
              <a:t>. Це може бути робота  в групах, парах, з використанням прийому « Тільки </a:t>
            </a:r>
            <a:r>
              <a:rPr lang="uk-UA" sz="2400">
                <a:latin typeface="Times New Roman" panose="02020603050405020304" pitchFamily="18" charset="0"/>
                <a:cs typeface="Times New Roman" panose="02020603050405020304" pitchFamily="18" charset="0"/>
              </a:rPr>
              <a:t>одна хвилина»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132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E60E3A-1E6A-4D2C-98B5-AAFA694DF5ED}"/>
              </a:ext>
            </a:extLst>
          </p:cNvPr>
          <p:cNvSpPr>
            <a:spLocks noGrp="1"/>
          </p:cNvSpPr>
          <p:nvPr>
            <p:ph type="title"/>
          </p:nvPr>
        </p:nvSpPr>
        <p:spPr>
          <a:xfrm>
            <a:off x="805544" y="365126"/>
            <a:ext cx="10548256" cy="756104"/>
          </a:xfrm>
          <a:solidFill>
            <a:schemeClr val="accent5">
              <a:lumMod val="20000"/>
              <a:lumOff val="80000"/>
            </a:schemeClr>
          </a:solidFill>
        </p:spPr>
        <p:txBody>
          <a:bodyPr>
            <a:normAutofit fontScale="90000"/>
          </a:bodyPr>
          <a:lstStyle/>
          <a:p>
            <a:r>
              <a:rPr lang="uk-UA" sz="3600" b="1" dirty="0"/>
              <a:t>              </a:t>
            </a:r>
            <a:r>
              <a:rPr lang="uk-UA" sz="3600" b="1" dirty="0">
                <a:solidFill>
                  <a:schemeClr val="accent2">
                    <a:lumMod val="50000"/>
                  </a:schemeClr>
                </a:solidFill>
                <a:latin typeface="Times New Roman" panose="02020603050405020304" pitchFamily="18" charset="0"/>
                <a:cs typeface="Times New Roman" panose="02020603050405020304" pitchFamily="18" charset="0"/>
              </a:rPr>
              <a:t>Право держав на ведення війни </a:t>
            </a:r>
            <a:r>
              <a:rPr lang="en-US" sz="3600" b="1" dirty="0">
                <a:solidFill>
                  <a:schemeClr val="accent2">
                    <a:lumMod val="50000"/>
                  </a:schemeClr>
                </a:solidFill>
                <a:latin typeface="Times New Roman" panose="02020603050405020304" pitchFamily="18" charset="0"/>
                <a:cs typeface="Times New Roman" panose="02020603050405020304" pitchFamily="18" charset="0"/>
              </a:rPr>
              <a:t>(jus ad bellum)</a:t>
            </a:r>
            <a:endParaRPr lang="ru-RU" sz="3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A61349D-3B80-4BA6-B113-D95C61CBD195}"/>
              </a:ext>
            </a:extLst>
          </p:cNvPr>
          <p:cNvSpPr>
            <a:spLocks noGrp="1"/>
          </p:cNvSpPr>
          <p:nvPr>
            <p:ph idx="1"/>
          </p:nvPr>
        </p:nvSpPr>
        <p:spPr>
          <a:xfrm>
            <a:off x="838200" y="1208314"/>
            <a:ext cx="10515600" cy="5192486"/>
          </a:xfrm>
          <a:solidFill>
            <a:schemeClr val="accent6">
              <a:lumMod val="20000"/>
              <a:lumOff val="80000"/>
            </a:schemeClr>
          </a:solidFill>
        </p:spPr>
        <p:txBody>
          <a:bodyPr>
            <a:normAutofit fontScale="92500" lnSpcReduction="20000"/>
          </a:bodyPr>
          <a:lstStyle/>
          <a:p>
            <a:pPr marL="0" indent="0">
              <a:buNone/>
            </a:pPr>
            <a:r>
              <a:rPr lang="uk-UA" dirty="0"/>
              <a:t>« Всі Члени ООН утримуються в міжнародних відносинах від загрози силою або від її застосування як проти територіальної недоторканності або політичної незалежності будь якої держави , так і яким-небудь іншим чином, несумісним з цілями ООН»</a:t>
            </a:r>
          </a:p>
          <a:p>
            <a:pPr marL="0" indent="0">
              <a:buNone/>
            </a:pPr>
            <a:r>
              <a:rPr lang="uk-UA" dirty="0"/>
              <a:t>( ст.2 Статуту ООН)</a:t>
            </a:r>
          </a:p>
          <a:p>
            <a:pPr marL="0" indent="0">
              <a:buNone/>
            </a:pPr>
            <a:endParaRPr lang="uk-UA" dirty="0"/>
          </a:p>
          <a:p>
            <a:pPr marL="0" indent="0">
              <a:buNone/>
            </a:pPr>
            <a:r>
              <a:rPr lang="uk-UA" dirty="0"/>
              <a:t>Держава має право застосовувати силу, тільки </a:t>
            </a:r>
            <a:r>
              <a:rPr lang="uk-UA" b="1" i="1" dirty="0"/>
              <a:t>захищаючись від агресії.</a:t>
            </a:r>
          </a:p>
          <a:p>
            <a:pPr marL="0" indent="0">
              <a:buNone/>
            </a:pPr>
            <a:endParaRPr lang="uk-UA" b="1" i="1" dirty="0"/>
          </a:p>
          <a:p>
            <a:pPr marL="0" indent="0">
              <a:buNone/>
            </a:pPr>
            <a:r>
              <a:rPr lang="uk-UA" dirty="0"/>
              <a:t>Держави мають право на індивідуальну або колективну оборону </a:t>
            </a:r>
          </a:p>
          <a:p>
            <a:pPr marL="0" indent="0">
              <a:buNone/>
            </a:pPr>
            <a:r>
              <a:rPr lang="uk-UA" dirty="0"/>
              <a:t>(ст.51 Статуту ООН)</a:t>
            </a:r>
          </a:p>
          <a:p>
            <a:pPr marL="0" indent="0">
              <a:buNone/>
            </a:pPr>
            <a:endParaRPr lang="uk-UA" dirty="0"/>
          </a:p>
          <a:p>
            <a:pPr marL="0" indent="0">
              <a:buNone/>
            </a:pPr>
            <a:r>
              <a:rPr lang="uk-UA" dirty="0"/>
              <a:t>Застосування сили дозволяється державі ( </a:t>
            </a:r>
            <a:r>
              <a:rPr lang="uk-UA" i="1" dirty="0"/>
              <a:t>не на своїй території</a:t>
            </a:r>
            <a:r>
              <a:rPr lang="uk-UA" dirty="0"/>
              <a:t>) за умови участі в миротворчих операціях згідно Статуту ООН   </a:t>
            </a:r>
            <a:endParaRPr lang="ru-RU" dirty="0"/>
          </a:p>
        </p:txBody>
      </p:sp>
    </p:spTree>
    <p:extLst>
      <p:ext uri="{BB962C8B-B14F-4D97-AF65-F5344CB8AC3E}">
        <p14:creationId xmlns:p14="http://schemas.microsoft.com/office/powerpoint/2010/main" val="235838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A4781-D772-40D0-B7FE-1C5924EBAF2F}"/>
              </a:ext>
            </a:extLst>
          </p:cNvPr>
          <p:cNvSpPr>
            <a:spLocks noGrp="1"/>
          </p:cNvSpPr>
          <p:nvPr>
            <p:ph type="title"/>
          </p:nvPr>
        </p:nvSpPr>
        <p:spPr>
          <a:xfrm>
            <a:off x="348345" y="365126"/>
            <a:ext cx="8501742" cy="1441904"/>
          </a:xfrm>
          <a:solidFill>
            <a:schemeClr val="accent5">
              <a:lumMod val="40000"/>
              <a:lumOff val="60000"/>
            </a:schemeClr>
          </a:solidFill>
        </p:spPr>
        <p:txBody>
          <a:bodyPr>
            <a:normAutofit/>
          </a:bodyPr>
          <a:lstStyle/>
          <a:p>
            <a:pPr algn="ctr"/>
            <a:r>
              <a:rPr lang="uk-UA" sz="3200" b="1" dirty="0">
                <a:solidFill>
                  <a:schemeClr val="accent2">
                    <a:lumMod val="50000"/>
                  </a:schemeClr>
                </a:solidFill>
                <a:latin typeface="Times New Roman" panose="02020603050405020304" pitchFamily="18" charset="0"/>
                <a:cs typeface="Times New Roman" panose="02020603050405020304" pitchFamily="18" charset="0"/>
              </a:rPr>
              <a:t>Україна –член ООН, учасниця всіх угод з міжнародного гуманітарного права ( МГП</a:t>
            </a:r>
            <a:r>
              <a:rPr lang="uk-UA" sz="3200" b="1" dirty="0">
                <a:solidFill>
                  <a:schemeClr val="accent2">
                    <a:lumMod val="50000"/>
                  </a:schemeClr>
                </a:solidFill>
                <a:latin typeface="Bahnschrift" panose="020B0502040204020203" pitchFamily="34" charset="0"/>
              </a:rPr>
              <a:t>)</a:t>
            </a:r>
            <a:br>
              <a:rPr lang="uk-UA" sz="3200" b="1" dirty="0">
                <a:solidFill>
                  <a:schemeClr val="accent2">
                    <a:lumMod val="50000"/>
                  </a:schemeClr>
                </a:solidFill>
                <a:latin typeface="Bahnschrift" panose="020B0502040204020203" pitchFamily="34" charset="0"/>
              </a:rPr>
            </a:br>
            <a:endParaRPr lang="ru-RU" sz="3200" b="1" dirty="0">
              <a:solidFill>
                <a:schemeClr val="accent2">
                  <a:lumMod val="50000"/>
                </a:schemeClr>
              </a:solidFill>
              <a:latin typeface="Bahnschrift" panose="020B0502040204020203" pitchFamily="34" charset="0"/>
            </a:endParaRPr>
          </a:p>
        </p:txBody>
      </p:sp>
      <p:sp>
        <p:nvSpPr>
          <p:cNvPr id="4" name="Объект 3">
            <a:extLst>
              <a:ext uri="{FF2B5EF4-FFF2-40B4-BE49-F238E27FC236}">
                <a16:creationId xmlns:a16="http://schemas.microsoft.com/office/drawing/2014/main" id="{F96CB99D-81E1-47FC-947F-A795AE77C654}"/>
              </a:ext>
            </a:extLst>
          </p:cNvPr>
          <p:cNvSpPr>
            <a:spLocks noGrp="1"/>
          </p:cNvSpPr>
          <p:nvPr>
            <p:ph sz="half" idx="1"/>
          </p:nvPr>
        </p:nvSpPr>
        <p:spPr>
          <a:xfrm>
            <a:off x="348344" y="1992086"/>
            <a:ext cx="5116286" cy="4615543"/>
          </a:xfrm>
          <a:solidFill>
            <a:schemeClr val="accent3">
              <a:lumMod val="60000"/>
              <a:lumOff val="40000"/>
            </a:schemeClr>
          </a:solidFill>
        </p:spPr>
        <p:txBody>
          <a:bodyPr>
            <a:noAutofit/>
          </a:bodyPr>
          <a:lstStyle/>
          <a:p>
            <a:pPr marL="0" indent="0">
              <a:lnSpc>
                <a:spcPct val="100000"/>
              </a:lnSpc>
              <a:spcBef>
                <a:spcPts val="0"/>
              </a:spcBef>
              <a:buNone/>
            </a:pPr>
            <a:endParaRPr lang="uk-UA" sz="2400" i="1" dirty="0">
              <a:solidFill>
                <a:prstClr val="black"/>
              </a:solidFill>
            </a:endParaRPr>
          </a:p>
          <a:p>
            <a:pPr marL="0" indent="0">
              <a:lnSpc>
                <a:spcPct val="100000"/>
              </a:lnSpc>
              <a:spcBef>
                <a:spcPts val="0"/>
              </a:spcBef>
              <a:buNone/>
            </a:pPr>
            <a:r>
              <a:rPr lang="uk-UA" sz="2400" b="1" dirty="0">
                <a:solidFill>
                  <a:prstClr val="black"/>
                </a:solidFill>
                <a:latin typeface="Times New Roman" panose="02020603050405020304" pitchFamily="18" charset="0"/>
                <a:cs typeface="Times New Roman" panose="02020603050405020304" pitchFamily="18" charset="0"/>
              </a:rPr>
              <a:t>Війна  армії російської федерації проти України, розпочата 22.02.2022р.,  - серія  </a:t>
            </a:r>
            <a:r>
              <a:rPr lang="uk-UA" b="1" dirty="0">
                <a:solidFill>
                  <a:prstClr val="black"/>
                </a:solidFill>
                <a:latin typeface="Times New Roman" panose="02020603050405020304" pitchFamily="18" charset="0"/>
                <a:cs typeface="Times New Roman" panose="02020603050405020304" pitchFamily="18" charset="0"/>
              </a:rPr>
              <a:t>злочинів</a:t>
            </a:r>
            <a:r>
              <a:rPr lang="uk-UA" sz="2400" b="1" dirty="0">
                <a:solidFill>
                  <a:prstClr val="black"/>
                </a:solidFill>
                <a:latin typeface="Times New Roman" panose="02020603050405020304" pitchFamily="18" charset="0"/>
                <a:cs typeface="Times New Roman" panose="02020603050405020304" pitchFamily="18" charset="0"/>
              </a:rPr>
              <a:t>, які порушують МГП,  </a:t>
            </a:r>
            <a:r>
              <a:rPr lang="uk-UA" sz="2400" b="1" dirty="0" err="1">
                <a:solidFill>
                  <a:prstClr val="black"/>
                </a:solidFill>
                <a:latin typeface="Times New Roman" panose="02020603050405020304" pitchFamily="18" charset="0"/>
                <a:cs typeface="Times New Roman" panose="02020603050405020304" pitchFamily="18" charset="0"/>
              </a:rPr>
              <a:t>т.з</a:t>
            </a:r>
            <a:r>
              <a:rPr lang="uk-UA" sz="2400" b="1" dirty="0">
                <a:solidFill>
                  <a:prstClr val="black"/>
                </a:solidFill>
                <a:latin typeface="Times New Roman" panose="02020603050405020304" pitchFamily="18" charset="0"/>
                <a:cs typeface="Times New Roman" panose="02020603050405020304" pitchFamily="18" charset="0"/>
              </a:rPr>
              <a:t>. «Закони  війни» </a:t>
            </a:r>
            <a:endParaRPr lang="ru-RU" sz="2400" b="1" dirty="0">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0CCD9D64-669D-4616-A683-9CB0CE759499}"/>
              </a:ext>
            </a:extLst>
          </p:cNvPr>
          <p:cNvSpPr>
            <a:spLocks noGrp="1"/>
          </p:cNvSpPr>
          <p:nvPr>
            <p:ph sz="half" idx="2"/>
          </p:nvPr>
        </p:nvSpPr>
        <p:spPr>
          <a:xfrm>
            <a:off x="6574970" y="1992086"/>
            <a:ext cx="5410201" cy="4500789"/>
          </a:xfrm>
          <a:solidFill>
            <a:srgbClr val="FFFF00"/>
          </a:solidFill>
        </p:spPr>
        <p:txBody>
          <a:bodyPr>
            <a:noAutofit/>
          </a:bodyPr>
          <a:lstStyle/>
          <a:p>
            <a:pPr marL="0" lvl="0" indent="0">
              <a:lnSpc>
                <a:spcPct val="100000"/>
              </a:lnSpc>
              <a:spcBef>
                <a:spcPts val="0"/>
              </a:spcBef>
              <a:buNone/>
            </a:pPr>
            <a:r>
              <a:rPr lang="uk-UA" b="1" dirty="0"/>
              <a:t>      </a:t>
            </a:r>
          </a:p>
          <a:p>
            <a:pPr marL="0" lvl="0" indent="0">
              <a:lnSpc>
                <a:spcPct val="100000"/>
              </a:lnSpc>
              <a:spcBef>
                <a:spcPts val="0"/>
              </a:spcBef>
              <a:buNone/>
            </a:pPr>
            <a:endParaRPr lang="uk-UA" b="1" dirty="0"/>
          </a:p>
          <a:p>
            <a:pPr marL="0" lvl="0" indent="0" algn="ctr">
              <a:lnSpc>
                <a:spcPct val="100000"/>
              </a:lnSpc>
              <a:spcBef>
                <a:spcPts val="0"/>
              </a:spcBef>
              <a:buNone/>
            </a:pPr>
            <a:r>
              <a:rPr lang="uk-UA" b="1" dirty="0"/>
              <a:t> </a:t>
            </a:r>
            <a:r>
              <a:rPr lang="uk-UA" sz="4000" b="1" dirty="0">
                <a:latin typeface="Times New Roman" panose="02020603050405020304" pitchFamily="18" charset="0"/>
                <a:cs typeface="Times New Roman" panose="02020603050405020304" pitchFamily="18" charset="0"/>
              </a:rPr>
              <a:t>Україна має право на захист від агресії, використовуючи силу.</a:t>
            </a:r>
          </a:p>
        </p:txBody>
      </p:sp>
      <p:pic>
        <p:nvPicPr>
          <p:cNvPr id="3" name="Рисунок 2">
            <a:extLst>
              <a:ext uri="{FF2B5EF4-FFF2-40B4-BE49-F238E27FC236}">
                <a16:creationId xmlns:a16="http://schemas.microsoft.com/office/drawing/2014/main" id="{770BE76D-F355-4EA3-B42E-075AC99E17FE}"/>
              </a:ext>
            </a:extLst>
          </p:cNvPr>
          <p:cNvPicPr>
            <a:picLocks noChangeAspect="1"/>
          </p:cNvPicPr>
          <p:nvPr/>
        </p:nvPicPr>
        <p:blipFill>
          <a:blip r:embed="rId2"/>
          <a:stretch>
            <a:fillRect/>
          </a:stretch>
        </p:blipFill>
        <p:spPr>
          <a:xfrm>
            <a:off x="8294915" y="5251507"/>
            <a:ext cx="3548742" cy="910317"/>
          </a:xfrm>
          <a:prstGeom prst="rect">
            <a:avLst/>
          </a:prstGeom>
        </p:spPr>
      </p:pic>
      <p:sp>
        <p:nvSpPr>
          <p:cNvPr id="6" name="Стрелка: вниз 5">
            <a:extLst>
              <a:ext uri="{FF2B5EF4-FFF2-40B4-BE49-F238E27FC236}">
                <a16:creationId xmlns:a16="http://schemas.microsoft.com/office/drawing/2014/main" id="{E3BFACF3-33D1-4FED-80C4-8CABAB01C6D8}"/>
              </a:ext>
            </a:extLst>
          </p:cNvPr>
          <p:cNvSpPr/>
          <p:nvPr/>
        </p:nvSpPr>
        <p:spPr>
          <a:xfrm rot="3127656">
            <a:off x="5853683" y="2648203"/>
            <a:ext cx="484632" cy="13701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3E03AEC3-09EE-476B-8B60-C8FC35DCD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887" y="5283654"/>
            <a:ext cx="3467100" cy="1323975"/>
          </a:xfrm>
          <a:prstGeom prst="rect">
            <a:avLst/>
          </a:prstGeom>
        </p:spPr>
      </p:pic>
      <p:pic>
        <p:nvPicPr>
          <p:cNvPr id="11" name="Рисунок 10">
            <a:extLst>
              <a:ext uri="{FF2B5EF4-FFF2-40B4-BE49-F238E27FC236}">
                <a16:creationId xmlns:a16="http://schemas.microsoft.com/office/drawing/2014/main" id="{EF6008C9-5BCA-4E7C-941F-AB4C9C3F4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65" y="4298498"/>
            <a:ext cx="2857500" cy="1600200"/>
          </a:xfrm>
          <a:prstGeom prst="rect">
            <a:avLst/>
          </a:prstGeom>
        </p:spPr>
      </p:pic>
      <p:pic>
        <p:nvPicPr>
          <p:cNvPr id="13" name="Рисунок 12">
            <a:extLst>
              <a:ext uri="{FF2B5EF4-FFF2-40B4-BE49-F238E27FC236}">
                <a16:creationId xmlns:a16="http://schemas.microsoft.com/office/drawing/2014/main" id="{509905FF-CB9F-455F-BF4C-6478654159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879" y="365124"/>
            <a:ext cx="3409292" cy="2225675"/>
          </a:xfrm>
          <a:prstGeom prst="rect">
            <a:avLst/>
          </a:prstGeom>
        </p:spPr>
      </p:pic>
    </p:spTree>
    <p:extLst>
      <p:ext uri="{BB962C8B-B14F-4D97-AF65-F5344CB8AC3E}">
        <p14:creationId xmlns:p14="http://schemas.microsoft.com/office/powerpoint/2010/main" val="398907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B922D5-8D88-43E8-8076-3B7FDF66E0E7}"/>
              </a:ext>
            </a:extLst>
          </p:cNvPr>
          <p:cNvSpPr>
            <a:spLocks noGrp="1"/>
          </p:cNvSpPr>
          <p:nvPr>
            <p:ph type="title"/>
          </p:nvPr>
        </p:nvSpPr>
        <p:spPr>
          <a:xfrm>
            <a:off x="838200" y="365125"/>
            <a:ext cx="6248400" cy="864961"/>
          </a:xfrm>
        </p:spPr>
        <p:txBody>
          <a:bodyPr/>
          <a:lstStyle/>
          <a:p>
            <a:pPr algn="ctr"/>
            <a:r>
              <a:rPr lang="uk-UA" b="1" i="1" dirty="0">
                <a:solidFill>
                  <a:schemeClr val="accent2">
                    <a:lumMod val="50000"/>
                  </a:schemeClr>
                </a:solidFill>
                <a:latin typeface="Times New Roman" panose="02020603050405020304" pitchFamily="18" charset="0"/>
                <a:cs typeface="Times New Roman" panose="02020603050405020304" pitchFamily="18" charset="0"/>
              </a:rPr>
              <a:t>Основні правила МГП</a:t>
            </a:r>
            <a:endParaRPr lang="ru-RU"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9EA5623-B288-4305-82F8-0AE74BD5C140}"/>
              </a:ext>
            </a:extLst>
          </p:cNvPr>
          <p:cNvSpPr>
            <a:spLocks noGrp="1"/>
          </p:cNvSpPr>
          <p:nvPr>
            <p:ph sz="half" idx="1"/>
          </p:nvPr>
        </p:nvSpPr>
        <p:spPr>
          <a:xfrm>
            <a:off x="838200" y="1230086"/>
            <a:ext cx="5181600" cy="4946877"/>
          </a:xfrm>
        </p:spPr>
        <p:txBody>
          <a:bodyPr>
            <a:normAutofit fontScale="92500" lnSpcReduction="10000"/>
          </a:bodyPr>
          <a:lstStyle/>
          <a:p>
            <a:pPr marL="0" indent="0">
              <a:buNone/>
            </a:pPr>
            <a:r>
              <a:rPr lang="uk-UA" dirty="0">
                <a:latin typeface="Times New Roman" panose="02020603050405020304" pitchFamily="18" charset="0"/>
                <a:cs typeface="Times New Roman" panose="02020603050405020304" pitchFamily="18" charset="0"/>
              </a:rPr>
              <a:t>1.Бойові дії повинні вестися комбатантами проти комбатантів та воєнних цілей</a:t>
            </a:r>
          </a:p>
          <a:p>
            <a:pPr marL="0" indent="0">
              <a:buNone/>
            </a:pPr>
            <a:r>
              <a:rPr lang="uk-UA" dirty="0">
                <a:latin typeface="Times New Roman" panose="02020603050405020304" pitchFamily="18" charset="0"/>
                <a:cs typeface="Times New Roman" panose="02020603050405020304" pitchFamily="18" charset="0"/>
              </a:rPr>
              <a:t>2.Забороняється використовувати зброю, застосування якої має не вибірковий характер( уражає цивільні та воєнні об’єкти, людей) і заподіює надмірні страждання.</a:t>
            </a:r>
          </a:p>
          <a:p>
            <a:pPr marL="0" indent="0">
              <a:buNone/>
            </a:pPr>
            <a:r>
              <a:rPr lang="uk-UA" dirty="0">
                <a:solidFill>
                  <a:prstClr val="black"/>
                </a:solidFill>
                <a:latin typeface="Times New Roman" panose="02020603050405020304" pitchFamily="18" charset="0"/>
                <a:cs typeface="Times New Roman" panose="02020603050405020304" pitchFamily="18" charset="0"/>
              </a:rPr>
              <a:t> 3.Цивільним особам , пораненим комбатантам і військовополоненим має бути </a:t>
            </a:r>
            <a:r>
              <a:rPr lang="uk-UA" b="1" i="1" dirty="0">
                <a:solidFill>
                  <a:prstClr val="black"/>
                </a:solidFill>
                <a:latin typeface="Times New Roman" panose="02020603050405020304" pitchFamily="18" charset="0"/>
                <a:cs typeface="Times New Roman" panose="02020603050405020304" pitchFamily="18" charset="0"/>
              </a:rPr>
              <a:t>збережене життя</a:t>
            </a:r>
            <a:r>
              <a:rPr lang="uk-UA" dirty="0">
                <a:solidFill>
                  <a:prstClr val="black"/>
                </a:solidFill>
                <a:latin typeface="Times New Roman" panose="02020603050405020304" pitchFamily="18" charset="0"/>
                <a:cs typeface="Times New Roman" panose="02020603050405020304" pitchFamily="18" charset="0"/>
              </a:rPr>
              <a:t>, їм повинен бути наданий захист, з ними необхідно поводитися гуманно.</a:t>
            </a:r>
            <a:endParaRPr lang="ru-RU" dirty="0">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42D37B29-3A20-4F92-A3CE-E79F8C6997CF}"/>
              </a:ext>
            </a:extLst>
          </p:cNvPr>
          <p:cNvSpPr>
            <a:spLocks noGrp="1"/>
          </p:cNvSpPr>
          <p:nvPr>
            <p:ph sz="half" idx="2"/>
          </p:nvPr>
        </p:nvSpPr>
        <p:spPr>
          <a:xfrm>
            <a:off x="6172200" y="3429000"/>
            <a:ext cx="5181600" cy="2747963"/>
          </a:xfrm>
        </p:spPr>
        <p:txBody>
          <a:bodyPr>
            <a:noAutofit/>
          </a:bodyPr>
          <a:lstStyle/>
          <a:p>
            <a:pPr marL="0" indent="0">
              <a:buNone/>
            </a:pPr>
            <a:r>
              <a:rPr lang="uk-UA" dirty="0">
                <a:latin typeface="Times New Roman" panose="02020603050405020304" pitchFamily="18" charset="0"/>
                <a:cs typeface="Times New Roman" panose="02020603050405020304" pitchFamily="18" charset="0"/>
              </a:rPr>
              <a:t>4. Медичний персонал та установи ( госпіталі, лікарні, санітарні, транспортні засоби тощо) повинні </a:t>
            </a:r>
            <a:r>
              <a:rPr lang="uk-UA" dirty="0" err="1">
                <a:latin typeface="Times New Roman" panose="02020603050405020304" pitchFamily="18" charset="0"/>
                <a:cs typeface="Times New Roman" panose="02020603050405020304" pitchFamily="18" charset="0"/>
              </a:rPr>
              <a:t>поважатися</a:t>
            </a:r>
            <a:r>
              <a:rPr lang="uk-UA" dirty="0">
                <a:latin typeface="Times New Roman" panose="02020603050405020304" pitchFamily="18" charset="0"/>
                <a:cs typeface="Times New Roman" panose="02020603050405020304" pitchFamily="18" charset="0"/>
              </a:rPr>
              <a:t> і одержати необхідну підтримку і допомогу для виконання своїх функцій.</a:t>
            </a:r>
            <a:endParaRPr lang="ru-RU"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8410F79E-5136-4CA6-9BAC-1CF11D4A4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57" y="174171"/>
            <a:ext cx="4659086" cy="3058886"/>
          </a:xfrm>
          <a:prstGeom prst="rect">
            <a:avLst/>
          </a:prstGeom>
        </p:spPr>
      </p:pic>
    </p:spTree>
    <p:extLst>
      <p:ext uri="{BB962C8B-B14F-4D97-AF65-F5344CB8AC3E}">
        <p14:creationId xmlns:p14="http://schemas.microsoft.com/office/powerpoint/2010/main" val="143420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D7208945-E083-41C2-BF4A-E45E9D6542ED}"/>
              </a:ext>
            </a:extLst>
          </p:cNvPr>
          <p:cNvSpPr>
            <a:spLocks noGrp="1"/>
          </p:cNvSpPr>
          <p:nvPr>
            <p:ph type="title"/>
          </p:nvPr>
        </p:nvSpPr>
        <p:spPr>
          <a:xfrm>
            <a:off x="825725" y="185058"/>
            <a:ext cx="3136675" cy="968828"/>
          </a:xfrm>
        </p:spPr>
        <p:txBody>
          <a:bodyPr>
            <a:normAutofit fontScale="90000"/>
          </a:bodyPr>
          <a:lstStyle/>
          <a:p>
            <a:pPr marL="0" indent="0"/>
            <a:r>
              <a:rPr lang="uk-UA" sz="2000" i="1" dirty="0"/>
              <a:t>«</a:t>
            </a:r>
            <a:r>
              <a:rPr lang="uk-UA" sz="2000" i="1" dirty="0">
                <a:latin typeface="Times New Roman" panose="02020603050405020304" pitchFamily="18" charset="0"/>
                <a:cs typeface="Times New Roman" panose="02020603050405020304" pitchFamily="18" charset="0"/>
              </a:rPr>
              <a:t>Забування та </a:t>
            </a:r>
            <a:r>
              <a:rPr lang="uk-UA" sz="2000" i="1" dirty="0" err="1">
                <a:latin typeface="Times New Roman" panose="02020603050405020304" pitchFamily="18" charset="0"/>
                <a:cs typeface="Times New Roman" panose="02020603050405020304" pitchFamily="18" charset="0"/>
              </a:rPr>
              <a:t>всепробачення</a:t>
            </a:r>
            <a:r>
              <a:rPr lang="uk-UA" sz="2000" i="1" dirty="0">
                <a:latin typeface="Times New Roman" panose="02020603050405020304" pitchFamily="18" charset="0"/>
                <a:cs typeface="Times New Roman" panose="02020603050405020304" pitchFamily="18" charset="0"/>
              </a:rPr>
              <a:t> </a:t>
            </a:r>
            <a:br>
              <a:rPr lang="uk-UA" sz="2000" i="1" dirty="0">
                <a:latin typeface="Times New Roman" panose="02020603050405020304" pitchFamily="18" charset="0"/>
                <a:cs typeface="Times New Roman" panose="02020603050405020304" pitchFamily="18" charset="0"/>
              </a:rPr>
            </a:br>
            <a:r>
              <a:rPr lang="uk-UA" sz="2000" i="1" dirty="0">
                <a:latin typeface="Times New Roman" panose="02020603050405020304" pitchFamily="18" charset="0"/>
                <a:cs typeface="Times New Roman" panose="02020603050405020304" pitchFamily="18" charset="0"/>
              </a:rPr>
              <a:t>заважають живленню</a:t>
            </a:r>
            <a:br>
              <a:rPr lang="uk-UA" sz="2000" i="1" dirty="0">
                <a:latin typeface="Times New Roman" panose="02020603050405020304" pitchFamily="18" charset="0"/>
                <a:cs typeface="Times New Roman" panose="02020603050405020304" pitchFamily="18" charset="0"/>
              </a:rPr>
            </a:br>
            <a:r>
              <a:rPr lang="uk-UA" sz="2000" i="1" dirty="0">
                <a:latin typeface="Times New Roman" panose="02020603050405020304" pitchFamily="18" charset="0"/>
                <a:cs typeface="Times New Roman" panose="02020603050405020304" pitchFamily="18" charset="0"/>
              </a:rPr>
              <a:t>ран»                   </a:t>
            </a:r>
            <a:br>
              <a:rPr lang="uk-UA" sz="2000" i="1" dirty="0">
                <a:latin typeface="Times New Roman" panose="02020603050405020304" pitchFamily="18" charset="0"/>
                <a:cs typeface="Times New Roman" panose="02020603050405020304" pitchFamily="18" charset="0"/>
              </a:rPr>
            </a:br>
            <a:r>
              <a:rPr lang="uk-UA" sz="2000" i="1" dirty="0">
                <a:latin typeface="Times New Roman" panose="02020603050405020304" pitchFamily="18" charset="0"/>
                <a:cs typeface="Times New Roman" panose="02020603050405020304" pitchFamily="18" charset="0"/>
              </a:rPr>
              <a:t>               Луїс </a:t>
            </a:r>
            <a:r>
              <a:rPr lang="uk-UA" sz="2000" i="1" dirty="0" err="1">
                <a:latin typeface="Times New Roman" panose="02020603050405020304" pitchFamily="18" charset="0"/>
                <a:cs typeface="Times New Roman" panose="02020603050405020304" pitchFamily="18" charset="0"/>
              </a:rPr>
              <a:t>Джонет</a:t>
            </a:r>
            <a:endParaRPr lang="ru-RU" sz="2000" i="1" dirty="0"/>
          </a:p>
        </p:txBody>
      </p:sp>
      <p:sp>
        <p:nvSpPr>
          <p:cNvPr id="6" name="Объект 5">
            <a:extLst>
              <a:ext uri="{FF2B5EF4-FFF2-40B4-BE49-F238E27FC236}">
                <a16:creationId xmlns:a16="http://schemas.microsoft.com/office/drawing/2014/main" id="{1273087F-E894-4067-BCFC-45B6E73737A6}"/>
              </a:ext>
            </a:extLst>
          </p:cNvPr>
          <p:cNvSpPr>
            <a:spLocks noGrp="1"/>
          </p:cNvSpPr>
          <p:nvPr>
            <p:ph idx="1"/>
          </p:nvPr>
        </p:nvSpPr>
        <p:spPr>
          <a:xfrm>
            <a:off x="5194074" y="388710"/>
            <a:ext cx="6172200" cy="6001204"/>
          </a:xfrm>
        </p:spPr>
        <p:txBody>
          <a:bodyPr/>
          <a:lstStyle/>
          <a:p>
            <a:pPr marL="0" lvl="0" indent="0">
              <a:lnSpc>
                <a:spcPts val="2400"/>
              </a:lnSpc>
              <a:spcAft>
                <a:spcPts val="2250"/>
              </a:spcAft>
              <a:buNone/>
            </a:pPr>
            <a:r>
              <a:rPr lang="ru-RU" sz="2000" b="1"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Міжнародний </a:t>
            </a:r>
            <a:r>
              <a:rPr lang="ru-RU" sz="2000" b="1"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кримінальний</a:t>
            </a:r>
            <a:r>
              <a:rPr lang="ru-RU" sz="2000" b="1"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суд (МКС) </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міжнародний</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судовий</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орган,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який</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розглядає</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справи</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притягненні</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осіб</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за:</a:t>
            </a:r>
          </a:p>
          <a:p>
            <a:pPr lvl="0">
              <a:lnSpc>
                <a:spcPts val="2400"/>
              </a:lnSpc>
              <a:spcAft>
                <a:spcPts val="2250"/>
              </a:spcAft>
              <a:buFont typeface="Wingdings" panose="05000000000000000000" pitchFamily="2" charset="2"/>
              <a:buChar char="ü"/>
            </a:pP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вчинення</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злочину</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геноциду; </a:t>
            </a:r>
          </a:p>
          <a:p>
            <a:pPr lvl="0">
              <a:lnSpc>
                <a:spcPts val="2400"/>
              </a:lnSpc>
              <a:spcAft>
                <a:spcPts val="2250"/>
              </a:spcAft>
              <a:buFont typeface="Wingdings" panose="05000000000000000000" pitchFamily="2" charset="2"/>
              <a:buChar char="ü"/>
            </a:pP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воєнних</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злочинів</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2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і</a:t>
            </a:r>
            <a:r>
              <a:rPr lang="ru-RU" sz="2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агресії</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nSpc>
                <a:spcPts val="2400"/>
              </a:lnSpc>
              <a:spcAft>
                <a:spcPts val="2250"/>
              </a:spcAft>
              <a:buFont typeface="Wingdings" panose="05000000000000000000" pitchFamily="2" charset="2"/>
              <a:buChar char="ü"/>
            </a:pP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злочинів</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проти</a:t>
            </a:r>
            <a:r>
              <a:rPr lang="ru-RU" sz="28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людяності</a:t>
            </a: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nSpc>
                <a:spcPts val="2400"/>
              </a:lnSpc>
              <a:spcAft>
                <a:spcPts val="2250"/>
              </a:spcAft>
              <a:buNone/>
            </a:pPr>
            <a:r>
              <a:rPr lang="ru-RU" sz="2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p>
        </p:txBody>
      </p:sp>
      <p:sp>
        <p:nvSpPr>
          <p:cNvPr id="7" name="Текст 6">
            <a:extLst>
              <a:ext uri="{FF2B5EF4-FFF2-40B4-BE49-F238E27FC236}">
                <a16:creationId xmlns:a16="http://schemas.microsoft.com/office/drawing/2014/main" id="{C92777C6-9900-4B9B-8413-5E9059E0ACD7}"/>
              </a:ext>
            </a:extLst>
          </p:cNvPr>
          <p:cNvSpPr>
            <a:spLocks noGrp="1"/>
          </p:cNvSpPr>
          <p:nvPr>
            <p:ph type="body" sz="half" idx="2"/>
          </p:nvPr>
        </p:nvSpPr>
        <p:spPr>
          <a:xfrm>
            <a:off x="381000" y="2950029"/>
            <a:ext cx="4223657" cy="3907971"/>
          </a:xfrm>
        </p:spPr>
        <p:txBody>
          <a:bodyPr>
            <a:normAutofit fontScale="25000" lnSpcReduction="20000"/>
          </a:bodyPr>
          <a:lstStyle/>
          <a:p>
            <a:pPr>
              <a:lnSpc>
                <a:spcPts val="2400"/>
              </a:lnSpc>
              <a:spcAft>
                <a:spcPts val="2250"/>
              </a:spcAft>
            </a:pP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МКС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заснований</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на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основі</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Римського</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статуту,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прийнятого</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в 1998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році</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Існує</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з липня 2002 року</a:t>
            </a:r>
            <a:r>
              <a:rPr lang="ru-RU" sz="8000" dirty="0">
                <a:solidFill>
                  <a:srgbClr val="2F2F2F"/>
                </a:solidFill>
                <a:latin typeface="Arial" panose="020B0604020202020204" pitchFamily="34" charset="0"/>
                <a:ea typeface="Times New Roman" panose="02020603050405020304" pitchFamily="18" charset="0"/>
                <a:cs typeface="Times New Roman" panose="02020603050405020304" pitchFamily="18" charset="0"/>
              </a:rPr>
              <a:t>.</a:t>
            </a:r>
            <a:r>
              <a:rPr lang="uk-UA" sz="8000" dirty="0">
                <a:latin typeface="Times New Roman" panose="02020603050405020304" pitchFamily="18" charset="0"/>
                <a:ea typeface="Calibri" panose="020F0502020204030204" pitchFamily="34" charset="0"/>
                <a:cs typeface="Times New Roman" panose="02020603050405020304" pitchFamily="18" charset="0"/>
              </a:rPr>
              <a:t>Перше засідання в 2002 році</a:t>
            </a:r>
            <a:r>
              <a:rPr lang="uk-UA" sz="8000" dirty="0">
                <a:latin typeface="Calibri" panose="020F0502020204030204" pitchFamily="34" charset="0"/>
                <a:ea typeface="Calibri" panose="020F0502020204030204" pitchFamily="34" charset="0"/>
                <a:cs typeface="Times New Roman" panose="02020603050405020304" pitchFamily="18" charset="0"/>
              </a:rPr>
              <a:t>.</a:t>
            </a:r>
          </a:p>
          <a:p>
            <a:pPr>
              <a:lnSpc>
                <a:spcPts val="2400"/>
              </a:lnSpc>
              <a:spcAft>
                <a:spcPts val="2250"/>
              </a:spcAft>
            </a:pP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МКС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розташований</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у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місті</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Гаазі</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Нідерланди</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ts val="2400"/>
              </a:lnSpc>
              <a:spcAft>
                <a:spcPts val="2250"/>
              </a:spcAft>
            </a:pP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Однак</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проте</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за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бажанням</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Суду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засідання</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проходити</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у будь-</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якому</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8000" dirty="0" err="1">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місці</a:t>
            </a:r>
            <a:r>
              <a:rPr lang="ru-RU" sz="8000" dirty="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80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8" name="Рисунок 7">
            <a:extLst>
              <a:ext uri="{FF2B5EF4-FFF2-40B4-BE49-F238E27FC236}">
                <a16:creationId xmlns:a16="http://schemas.microsoft.com/office/drawing/2014/main" id="{A55CCA53-8D74-461C-9126-D9EC9B200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1273629"/>
            <a:ext cx="3744685" cy="1528081"/>
          </a:xfrm>
          <a:prstGeom prst="rect">
            <a:avLst/>
          </a:prstGeom>
        </p:spPr>
      </p:pic>
      <p:pic>
        <p:nvPicPr>
          <p:cNvPr id="9" name="Рисунок 8">
            <a:extLst>
              <a:ext uri="{FF2B5EF4-FFF2-40B4-BE49-F238E27FC236}">
                <a16:creationId xmlns:a16="http://schemas.microsoft.com/office/drawing/2014/main" id="{A101C449-123F-433F-B8FC-D1752AB4A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073" y="4419599"/>
            <a:ext cx="6518955" cy="2392815"/>
          </a:xfrm>
          <a:prstGeom prst="rect">
            <a:avLst/>
          </a:prstGeom>
        </p:spPr>
      </p:pic>
    </p:spTree>
    <p:extLst>
      <p:ext uri="{BB962C8B-B14F-4D97-AF65-F5344CB8AC3E}">
        <p14:creationId xmlns:p14="http://schemas.microsoft.com/office/powerpoint/2010/main" val="380973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5835B-8915-41C2-B8DE-4AB166705BBA}"/>
              </a:ext>
            </a:extLst>
          </p:cNvPr>
          <p:cNvSpPr>
            <a:spLocks noGrp="1"/>
          </p:cNvSpPr>
          <p:nvPr>
            <p:ph type="title"/>
          </p:nvPr>
        </p:nvSpPr>
        <p:spPr>
          <a:xfrm>
            <a:off x="838200" y="365124"/>
            <a:ext cx="10178143" cy="2573793"/>
          </a:xfrm>
          <a:solidFill>
            <a:schemeClr val="accent3">
              <a:lumMod val="20000"/>
              <a:lumOff val="80000"/>
            </a:schemeClr>
          </a:solidFill>
        </p:spPr>
        <p:txBody>
          <a:bodyPr>
            <a:normAutofit fontScale="90000"/>
          </a:bodyPr>
          <a:lstStyle/>
          <a:p>
            <a:r>
              <a:rPr lang="uk-UA" sz="2600" b="1" dirty="0">
                <a:latin typeface="Times New Roman" panose="02020603050405020304" pitchFamily="18" charset="0"/>
                <a:cs typeface="Times New Roman" panose="02020603050405020304" pitchFamily="18" charset="0"/>
              </a:rPr>
              <a:t>Злочин геноциду- </a:t>
            </a:r>
            <a:r>
              <a:rPr lang="uk-UA" sz="2600" dirty="0">
                <a:latin typeface="Times New Roman" panose="02020603050405020304" pitchFamily="18" charset="0"/>
                <a:cs typeface="Times New Roman" panose="02020603050405020304" pitchFamily="18" charset="0"/>
              </a:rPr>
              <a:t>діяння, умисно вчинене з метою повного або часткового знищення будь-якої національної, етнічної, расової чи релігійної групи шляхом позбавлення життя членів такої групи чи заподіяння їм тяжких тілесних ушкоджень, створення для групи життєвих умов, розрахованих на повне чи часткове її фізичне знищення, скорочення дітонародження  чи запобігання йому в такій групі  або шляхом насильницької передачі дітей з однієї групи в іншу</a:t>
            </a:r>
            <a:r>
              <a:rPr lang="uk-UA" sz="2800" dirty="0">
                <a:latin typeface="Times New Roman" panose="02020603050405020304" pitchFamily="18" charset="0"/>
                <a:cs typeface="Times New Roman" panose="02020603050405020304" pitchFamily="18" charset="0"/>
              </a:rPr>
              <a:t>.</a:t>
            </a:r>
            <a:br>
              <a:rPr lang="uk-UA" sz="2800" dirty="0">
                <a:latin typeface="Times New Roman" panose="02020603050405020304" pitchFamily="18" charset="0"/>
                <a:cs typeface="Times New Roman" panose="02020603050405020304" pitchFamily="18" charset="0"/>
              </a:rPr>
            </a:br>
            <a:r>
              <a:rPr lang="uk-UA" sz="2200" b="1" i="1" dirty="0">
                <a:latin typeface="Times New Roman" panose="02020603050405020304" pitchFamily="18" charset="0"/>
                <a:cs typeface="Times New Roman" panose="02020603050405020304" pitchFamily="18" charset="0"/>
              </a:rPr>
              <a:t>Ст. ІІ Конвенція ООН «Про запобігання злочину геноциду і покарання за нього» (1948р.)</a:t>
            </a:r>
            <a:endParaRPr lang="ru-RU" sz="2200" b="1" i="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5EC0F84-C736-4496-B5A7-78BB767E2E4C}"/>
              </a:ext>
            </a:extLst>
          </p:cNvPr>
          <p:cNvSpPr>
            <a:spLocks noGrp="1"/>
          </p:cNvSpPr>
          <p:nvPr>
            <p:ph sz="half" idx="1"/>
          </p:nvPr>
        </p:nvSpPr>
        <p:spPr>
          <a:xfrm>
            <a:off x="511629" y="3200625"/>
            <a:ext cx="5312228" cy="3423104"/>
          </a:xfrm>
          <a:solidFill>
            <a:schemeClr val="tx2">
              <a:lumMod val="20000"/>
              <a:lumOff val="80000"/>
            </a:schemeClr>
          </a:solidFill>
        </p:spPr>
        <p:txBody>
          <a:bodyPr>
            <a:normAutofit/>
          </a:bodyPr>
          <a:lstStyle/>
          <a:p>
            <a:pPr marL="0" indent="0">
              <a:buNone/>
            </a:pPr>
            <a:r>
              <a:rPr lang="uk-UA" sz="2600" b="1" dirty="0">
                <a:latin typeface="Times New Roman" panose="02020603050405020304" pitchFamily="18" charset="0"/>
                <a:cs typeface="Times New Roman" panose="02020603050405020304" pitchFamily="18" charset="0"/>
              </a:rPr>
              <a:t>Тяжкість злочину обумовлена</a:t>
            </a:r>
            <a:r>
              <a:rPr lang="uk-UA" dirty="0"/>
              <a:t>:</a:t>
            </a:r>
          </a:p>
          <a:p>
            <a:r>
              <a:rPr lang="uk-UA" dirty="0">
                <a:latin typeface="Times New Roman" panose="02020603050405020304" pitchFamily="18" charset="0"/>
                <a:cs typeface="Times New Roman" panose="02020603050405020304" pitchFamily="18" charset="0"/>
              </a:rPr>
              <a:t>масовим характером;</a:t>
            </a:r>
          </a:p>
          <a:p>
            <a:r>
              <a:rPr lang="uk-UA" dirty="0" err="1">
                <a:latin typeface="Times New Roman" panose="02020603050405020304" pitchFamily="18" charset="0"/>
                <a:cs typeface="Times New Roman" panose="02020603050405020304" pitchFamily="18" charset="0"/>
              </a:rPr>
              <a:t>антилюдською</a:t>
            </a:r>
            <a:r>
              <a:rPr lang="uk-UA" dirty="0">
                <a:latin typeface="Times New Roman" panose="02020603050405020304" pitchFamily="18" charset="0"/>
                <a:cs typeface="Times New Roman" panose="02020603050405020304" pitchFamily="18" charset="0"/>
              </a:rPr>
              <a:t> спрямованістю;</a:t>
            </a:r>
          </a:p>
          <a:p>
            <a:r>
              <a:rPr lang="uk-UA" dirty="0">
                <a:latin typeface="Times New Roman" panose="02020603050405020304" pitchFamily="18" charset="0"/>
                <a:cs typeface="Times New Roman" panose="02020603050405020304" pitchFamily="18" charset="0"/>
              </a:rPr>
              <a:t>підривом основ міжнародного правопорядку;</a:t>
            </a:r>
          </a:p>
          <a:p>
            <a:r>
              <a:rPr lang="uk-UA" dirty="0">
                <a:latin typeface="Times New Roman" panose="02020603050405020304" pitchFamily="18" charset="0"/>
                <a:cs typeface="Times New Roman" panose="02020603050405020304" pitchFamily="18" charset="0"/>
              </a:rPr>
              <a:t>спрямованістю проти здоров’я, фізичної недоторканості, житт</a:t>
            </a:r>
            <a:r>
              <a:rPr lang="uk-UA" dirty="0"/>
              <a:t>я</a:t>
            </a:r>
          </a:p>
          <a:p>
            <a:endParaRPr lang="ru-RU" dirty="0"/>
          </a:p>
        </p:txBody>
      </p:sp>
      <p:sp>
        <p:nvSpPr>
          <p:cNvPr id="4" name="Объект 3">
            <a:extLst>
              <a:ext uri="{FF2B5EF4-FFF2-40B4-BE49-F238E27FC236}">
                <a16:creationId xmlns:a16="http://schemas.microsoft.com/office/drawing/2014/main" id="{45E24E93-58AA-4BB3-BF78-96B449465142}"/>
              </a:ext>
            </a:extLst>
          </p:cNvPr>
          <p:cNvSpPr>
            <a:spLocks noGrp="1"/>
          </p:cNvSpPr>
          <p:nvPr>
            <p:ph sz="half" idx="2"/>
          </p:nvPr>
        </p:nvSpPr>
        <p:spPr>
          <a:xfrm>
            <a:off x="5976258" y="3069771"/>
            <a:ext cx="5704113" cy="3423105"/>
          </a:xfrm>
        </p:spPr>
        <p:txBody>
          <a:bodyPr>
            <a:noAutofit/>
          </a:bodyPr>
          <a:lstStyle/>
          <a:p>
            <a:pPr marL="0" indent="0">
              <a:buNone/>
            </a:pPr>
            <a:r>
              <a:rPr lang="uk-UA" b="1" dirty="0">
                <a:latin typeface="Times New Roman" panose="02020603050405020304" pitchFamily="18" charset="0"/>
                <a:cs typeface="Times New Roman" panose="02020603050405020304" pitchFamily="18" charset="0"/>
              </a:rPr>
              <a:t>Покарання</a:t>
            </a:r>
            <a:r>
              <a:rPr lang="uk-UA" dirty="0">
                <a:latin typeface="Times New Roman" panose="02020603050405020304" pitchFamily="18" charset="0"/>
                <a:cs typeface="Times New Roman" panose="02020603050405020304" pitchFamily="18" charset="0"/>
              </a:rPr>
              <a:t> за ч.1 ст.442 КК України</a:t>
            </a:r>
          </a:p>
          <a:p>
            <a:r>
              <a:rPr lang="uk-UA" b="1" i="1" dirty="0">
                <a:latin typeface="Times New Roman" panose="02020603050405020304" pitchFamily="18" charset="0"/>
                <a:cs typeface="Times New Roman" panose="02020603050405020304" pitchFamily="18" charset="0"/>
              </a:rPr>
              <a:t>за умисне вбивство- </a:t>
            </a:r>
            <a:r>
              <a:rPr lang="uk-UA" dirty="0">
                <a:latin typeface="Times New Roman" panose="02020603050405020304" pitchFamily="18" charset="0"/>
                <a:cs typeface="Times New Roman" panose="02020603050405020304" pitchFamily="18" charset="0"/>
              </a:rPr>
              <a:t>від 10-до 15 років або довічне позбавлення волі;</a:t>
            </a:r>
          </a:p>
          <a:p>
            <a:r>
              <a:rPr lang="uk-UA" dirty="0">
                <a:latin typeface="Times New Roman" panose="02020603050405020304" pitchFamily="18" charset="0"/>
                <a:cs typeface="Times New Roman" panose="02020603050405020304" pitchFamily="18" charset="0"/>
              </a:rPr>
              <a:t>публічні заклики до геноциду- арешт ( до 6 міс.) або позбавлення волі на строк до 5 років – ч.2 ст.442 ККУ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90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E60E3A-1E6A-4D2C-98B5-AAFA694DF5ED}"/>
              </a:ext>
            </a:extLst>
          </p:cNvPr>
          <p:cNvSpPr>
            <a:spLocks noGrp="1"/>
          </p:cNvSpPr>
          <p:nvPr>
            <p:ph type="title"/>
          </p:nvPr>
        </p:nvSpPr>
        <p:spPr>
          <a:xfrm>
            <a:off x="838200" y="365126"/>
            <a:ext cx="10515600" cy="756104"/>
          </a:xfrm>
          <a:solidFill>
            <a:schemeClr val="accent3">
              <a:lumMod val="20000"/>
              <a:lumOff val="80000"/>
            </a:schemeClr>
          </a:solidFill>
        </p:spPr>
        <p:txBody>
          <a:bodyPr>
            <a:normAutofit/>
          </a:bodyPr>
          <a:lstStyle/>
          <a:p>
            <a:r>
              <a:rPr lang="ru-RU" sz="3600" b="1" dirty="0">
                <a:solidFill>
                  <a:schemeClr val="accent2">
                    <a:lumMod val="50000"/>
                  </a:schemeClr>
                </a:solidFill>
                <a:latin typeface="Times New Roman" panose="02020603050405020304" pitchFamily="18" charset="0"/>
                <a:cs typeface="Times New Roman" panose="02020603050405020304" pitchFamily="18" charset="0"/>
              </a:rPr>
              <a:t>      « Во</a:t>
            </a:r>
            <a:r>
              <a:rPr lang="uk-UA" sz="3600" b="1" dirty="0" err="1">
                <a:solidFill>
                  <a:schemeClr val="accent2">
                    <a:lumMod val="50000"/>
                  </a:schemeClr>
                </a:solidFill>
                <a:latin typeface="Times New Roman" panose="02020603050405020304" pitchFamily="18" charset="0"/>
                <a:cs typeface="Times New Roman" panose="02020603050405020304" pitchFamily="18" charset="0"/>
              </a:rPr>
              <a:t>єнний</a:t>
            </a:r>
            <a:r>
              <a:rPr lang="uk-UA" sz="3600" b="1" dirty="0">
                <a:solidFill>
                  <a:schemeClr val="accent2">
                    <a:lumMod val="50000"/>
                  </a:schemeClr>
                </a:solidFill>
                <a:latin typeface="Times New Roman" panose="02020603050405020304" pitchFamily="18" charset="0"/>
                <a:cs typeface="Times New Roman" panose="02020603050405020304" pitchFamily="18" charset="0"/>
              </a:rPr>
              <a:t> злочин»: особливості, ознаки</a:t>
            </a:r>
            <a:endParaRPr lang="ru-RU" sz="36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A61349D-3B80-4BA6-B113-D95C61CBD195}"/>
              </a:ext>
            </a:extLst>
          </p:cNvPr>
          <p:cNvSpPr>
            <a:spLocks noGrp="1"/>
          </p:cNvSpPr>
          <p:nvPr>
            <p:ph idx="1"/>
          </p:nvPr>
        </p:nvSpPr>
        <p:spPr>
          <a:xfrm>
            <a:off x="838200" y="1208314"/>
            <a:ext cx="10515600" cy="5192486"/>
          </a:xfrm>
          <a:solidFill>
            <a:schemeClr val="accent4">
              <a:lumMod val="20000"/>
              <a:lumOff val="80000"/>
            </a:schemeClr>
          </a:solidFill>
        </p:spPr>
        <p:txBody>
          <a:bodyPr>
            <a:normAutofit/>
          </a:bodyPr>
          <a:lstStyle/>
          <a:p>
            <a:pPr marL="0" indent="0">
              <a:buNone/>
            </a:pPr>
            <a:r>
              <a:rPr lang="uk-UA" b="1" dirty="0">
                <a:solidFill>
                  <a:schemeClr val="accent4">
                    <a:lumMod val="50000"/>
                  </a:schemeClr>
                </a:solidFill>
                <a:latin typeface="Times New Roman" panose="02020603050405020304" pitchFamily="18" charset="0"/>
                <a:cs typeface="Times New Roman" panose="02020603050405020304" pitchFamily="18" charset="0"/>
              </a:rPr>
              <a:t>Воєнні злочини- це серйозні порушення законів і звичаїв війни  ( </a:t>
            </a:r>
            <a:r>
              <a:rPr lang="uk-UA" b="1" i="1" dirty="0">
                <a:solidFill>
                  <a:schemeClr val="accent4">
                    <a:lumMod val="50000"/>
                  </a:schemeClr>
                </a:solidFill>
                <a:latin typeface="Times New Roman" panose="02020603050405020304" pitchFamily="18" charset="0"/>
                <a:cs typeface="Times New Roman" panose="02020603050405020304" pitchFamily="18" charset="0"/>
              </a:rPr>
              <a:t>ст.8 Римський статут Міжнародного кримінального Суду</a:t>
            </a:r>
            <a:r>
              <a:rPr lang="uk-UA" b="1" dirty="0">
                <a:solidFill>
                  <a:schemeClr val="accent4">
                    <a:lumMod val="50000"/>
                  </a:schemeClr>
                </a:solidFill>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Воєнний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злочин</a:t>
            </a:r>
            <a:r>
              <a:rPr lang="ru-RU" b="1" dirty="0">
                <a:latin typeface="Times New Roman" panose="02020603050405020304" pitchFamily="18" charset="0"/>
                <a:cs typeface="Times New Roman" panose="02020603050405020304" pitchFamily="18" charset="0"/>
              </a:rPr>
              <a:t> за нормами МГП –</a:t>
            </a:r>
            <a:r>
              <a:rPr lang="ru-RU" b="1" dirty="0" err="1">
                <a:latin typeface="Times New Roman" panose="02020603050405020304" pitchFamily="18" charset="0"/>
                <a:cs typeface="Times New Roman" panose="02020603050405020304" pitchFamily="18" charset="0"/>
              </a:rPr>
              <a:t>це</a:t>
            </a:r>
            <a:r>
              <a:rPr lang="ru-RU" b="1" dirty="0">
                <a:latin typeface="Times New Roman" panose="02020603050405020304" pitchFamily="18" charset="0"/>
                <a:cs typeface="Times New Roman" panose="02020603050405020304" pitchFamily="18" charset="0"/>
              </a:rPr>
              <a:t>:</a:t>
            </a:r>
          </a:p>
          <a:p>
            <a:pPr>
              <a:buFontTx/>
              <a:buChar char="-"/>
            </a:pPr>
            <a:r>
              <a:rPr lang="ru-RU" dirty="0" err="1">
                <a:latin typeface="Times New Roman" panose="02020603050405020304" pitchFamily="18" charset="0"/>
                <a:cs typeface="Times New Roman" panose="02020603050405020304" pitchFamily="18" charset="0"/>
              </a:rPr>
              <a:t>свідомі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протиправні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дії</a:t>
            </a:r>
            <a:r>
              <a:rPr lang="ru-RU" dirty="0">
                <a:latin typeface="Times New Roman" panose="02020603050405020304" pitchFamily="18" charset="0"/>
                <a:cs typeface="Times New Roman" panose="02020603050405020304" pitchFamily="18" charset="0"/>
              </a:rPr>
              <a:t>;</a:t>
            </a:r>
          </a:p>
          <a:p>
            <a:pPr>
              <a:buFontTx/>
              <a:buChar char="-"/>
            </a:pPr>
            <a:r>
              <a:rPr lang="ru-RU" dirty="0" err="1">
                <a:latin typeface="Times New Roman" panose="02020603050405020304" pitchFamily="18" charset="0"/>
                <a:cs typeface="Times New Roman" panose="02020603050405020304" pitchFamily="18" charset="0"/>
              </a:rPr>
              <a:t>порушення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загальноприйнятих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звичаїв</a:t>
            </a:r>
            <a:r>
              <a:rPr lang="ru-RU" dirty="0">
                <a:latin typeface="Times New Roman" panose="02020603050405020304" pitchFamily="18" charset="0"/>
                <a:cs typeface="Times New Roman" panose="02020603050405020304" pitchFamily="18" charset="0"/>
              </a:rPr>
              <a:t> та правил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тобто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порушення</a:t>
            </a:r>
            <a:r>
              <a:rPr lang="ru-RU" dirty="0">
                <a:latin typeface="Times New Roman" panose="02020603050405020304" pitchFamily="18" charset="0"/>
                <a:cs typeface="Times New Roman" panose="02020603050405020304" pitchFamily="18" charset="0"/>
              </a:rPr>
              <a:t> так </a:t>
            </a:r>
            <a:r>
              <a:rPr lang="ru-RU" dirty="0" err="1">
                <a:latin typeface="Times New Roman" panose="02020603050405020304" pitchFamily="18" charset="0"/>
                <a:cs typeface="Times New Roman" panose="02020603050405020304" pitchFamily="18" charset="0"/>
              </a:rPr>
              <a:t>званих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Законів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війни</a:t>
            </a:r>
            <a:r>
              <a:rPr lang="ru-RU" dirty="0">
                <a:latin typeface="Times New Roman" panose="02020603050405020304" pitchFamily="18" charset="0"/>
                <a:cs typeface="Times New Roman" panose="02020603050405020304" pitchFamily="18" charset="0"/>
              </a:rPr>
              <a:t>»;</a:t>
            </a:r>
          </a:p>
          <a:p>
            <a:pPr>
              <a:buFontTx/>
              <a:buChar char="-"/>
            </a:pPr>
            <a:r>
              <a:rPr lang="ru-RU" dirty="0" err="1">
                <a:latin typeface="Times New Roman" panose="02020603050405020304" pitchFamily="18" charset="0"/>
                <a:cs typeface="Times New Roman" panose="02020603050405020304" pitchFamily="18" charset="0"/>
              </a:rPr>
              <a:t>обов’язковою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умовою</a:t>
            </a:r>
            <a:r>
              <a:rPr lang="ru-RU" dirty="0">
                <a:latin typeface="Times New Roman" panose="02020603050405020304" pitchFamily="18" charset="0"/>
                <a:cs typeface="Times New Roman" panose="02020603050405020304" pitchFamily="18" charset="0"/>
              </a:rPr>
              <a:t> - є факт </a:t>
            </a:r>
            <a:r>
              <a:rPr lang="ru-RU" dirty="0" err="1">
                <a:latin typeface="Times New Roman" panose="02020603050405020304" pitchFamily="18" charset="0"/>
                <a:cs typeface="Times New Roman" panose="02020603050405020304" pitchFamily="18" charset="0"/>
              </a:rPr>
              <a:t>наявності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збройного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конфлікту</a:t>
            </a:r>
            <a:r>
              <a:rPr lang="ru-RU" dirty="0">
                <a:latin typeface="Times New Roman" panose="02020603050405020304" pitchFamily="18" charset="0"/>
                <a:cs typeface="Times New Roman" panose="02020603050405020304" pitchFamily="18" charset="0"/>
              </a:rPr>
              <a:t>;</a:t>
            </a:r>
          </a:p>
          <a:p>
            <a:pPr>
              <a:buFontTx/>
              <a:buChar char="-"/>
            </a:pP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глобальний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всеохоплюючий</a:t>
            </a:r>
            <a:r>
              <a:rPr lang="ru-RU" dirty="0">
                <a:latin typeface="Times New Roman" panose="02020603050405020304" pitchFamily="18" charset="0"/>
                <a:cs typeface="Times New Roman" panose="02020603050405020304" pitchFamily="18" charset="0"/>
              </a:rPr>
              <a:t> масштаб, </a:t>
            </a:r>
            <a:r>
              <a:rPr lang="ru-RU" dirty="0" err="1">
                <a:latin typeface="Times New Roman" panose="02020603050405020304" pitchFamily="18" charset="0"/>
                <a:cs typeface="Times New Roman" panose="02020603050405020304" pitchFamily="18" charset="0"/>
              </a:rPr>
              <a:t>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стосується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інтересів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08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A4A62F-EFA8-45FE-9B10-36877DF84C78}"/>
              </a:ext>
            </a:extLst>
          </p:cNvPr>
          <p:cNvSpPr>
            <a:spLocks noGrp="1"/>
          </p:cNvSpPr>
          <p:nvPr>
            <p:ph type="title"/>
          </p:nvPr>
        </p:nvSpPr>
        <p:spPr>
          <a:xfrm>
            <a:off x="839788" y="457200"/>
            <a:ext cx="3932237" cy="530225"/>
          </a:xfrm>
          <a:solidFill>
            <a:schemeClr val="accent1">
              <a:lumMod val="20000"/>
              <a:lumOff val="80000"/>
            </a:schemeClr>
          </a:solidFill>
        </p:spPr>
        <p:txBody>
          <a:bodyPr>
            <a:normAutofit fontScale="90000"/>
          </a:bodyPr>
          <a:lstStyle/>
          <a:p>
            <a:r>
              <a:rPr lang="uk-UA" b="1" dirty="0"/>
              <a:t> </a:t>
            </a:r>
            <a:r>
              <a:rPr lang="uk-UA" b="1" dirty="0">
                <a:latin typeface="Times New Roman" panose="02020603050405020304" pitchFamily="18" charset="0"/>
                <a:cs typeface="Times New Roman" panose="02020603050405020304" pitchFamily="18" charset="0"/>
              </a:rPr>
              <a:t>Злочин  агресії - це</a:t>
            </a:r>
            <a:endParaRPr lang="ru-RU" b="1" dirty="0">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id="{81AD07AA-4128-45E5-A38A-2556E649D1C3}"/>
              </a:ext>
            </a:extLst>
          </p:cNvPr>
          <p:cNvSpPr>
            <a:spLocks noGrp="1"/>
          </p:cNvSpPr>
          <p:nvPr>
            <p:ph idx="1"/>
          </p:nvPr>
        </p:nvSpPr>
        <p:spPr>
          <a:xfrm>
            <a:off x="5497286" y="337457"/>
            <a:ext cx="5858101" cy="6281057"/>
          </a:xfrm>
          <a:solidFill>
            <a:schemeClr val="accent4">
              <a:lumMod val="20000"/>
              <a:lumOff val="80000"/>
            </a:schemeClr>
          </a:solidFill>
        </p:spPr>
        <p:txBody>
          <a:bodyPr>
            <a:normAutofit/>
          </a:bodyPr>
          <a:lstStyle/>
          <a:p>
            <a:pPr marL="0" indent="0" algn="ctr">
              <a:buNone/>
            </a:pPr>
            <a:r>
              <a:rPr lang="uk-UA" sz="2400" b="1" i="1" dirty="0">
                <a:latin typeface="Times New Roman" panose="02020603050405020304" pitchFamily="18" charset="0"/>
                <a:cs typeface="Times New Roman" panose="02020603050405020304" pitchFamily="18" charset="0"/>
              </a:rPr>
              <a:t>Становлення в МГП поняття</a:t>
            </a:r>
          </a:p>
          <a:p>
            <a:pPr marL="0" indent="0" algn="ctr">
              <a:buNone/>
            </a:pPr>
            <a:r>
              <a:rPr lang="uk-UA" sz="2400" b="1" i="1" dirty="0">
                <a:latin typeface="Times New Roman" panose="02020603050405020304" pitchFamily="18" charset="0"/>
                <a:cs typeface="Times New Roman" panose="02020603050405020304" pitchFamily="18" charset="0"/>
              </a:rPr>
              <a:t> злочину агресії</a:t>
            </a:r>
          </a:p>
          <a:p>
            <a:r>
              <a:rPr lang="uk-UA" sz="2400" dirty="0">
                <a:latin typeface="Times New Roman" panose="02020603050405020304" pitchFamily="18" charset="0"/>
                <a:cs typeface="Times New Roman" panose="02020603050405020304" pitchFamily="18" charset="0"/>
              </a:rPr>
              <a:t>1924р.-вперше у Женевському протоколі</a:t>
            </a:r>
          </a:p>
          <a:p>
            <a:r>
              <a:rPr lang="uk-UA" sz="2400" dirty="0">
                <a:latin typeface="Times New Roman" panose="02020603050405020304" pitchFamily="18" charset="0"/>
                <a:cs typeface="Times New Roman" panose="02020603050405020304" pitchFamily="18" charset="0"/>
              </a:rPr>
              <a:t>1927р.-Декларація про агресивні війни</a:t>
            </a:r>
          </a:p>
          <a:p>
            <a:r>
              <a:rPr lang="uk-UA" sz="2400" dirty="0">
                <a:latin typeface="Times New Roman" panose="02020603050405020304" pitchFamily="18" charset="0"/>
                <a:cs typeface="Times New Roman" panose="02020603050405020304" pitchFamily="18" charset="0"/>
              </a:rPr>
              <a:t>1933р.- Лондонська  Конвенція про визначення агресії</a:t>
            </a:r>
          </a:p>
          <a:p>
            <a:r>
              <a:rPr lang="uk-UA" sz="2400" dirty="0">
                <a:latin typeface="Times New Roman" panose="02020603050405020304" pitchFamily="18" charset="0"/>
                <a:cs typeface="Times New Roman" panose="02020603050405020304" pitchFamily="18" charset="0"/>
              </a:rPr>
              <a:t>1945-1946рр.- ст.6 Нюрнберзького трибуналу</a:t>
            </a:r>
          </a:p>
          <a:p>
            <a:r>
              <a:rPr lang="uk-UA" sz="2400" dirty="0">
                <a:latin typeface="Times New Roman" panose="02020603050405020304" pitchFamily="18" charset="0"/>
                <a:cs typeface="Times New Roman" panose="02020603050405020304" pitchFamily="18" charset="0"/>
              </a:rPr>
              <a:t>1974р.- перелік дій, які є злочином агресії</a:t>
            </a:r>
          </a:p>
          <a:p>
            <a:r>
              <a:rPr lang="uk-UA" sz="2400" dirty="0">
                <a:latin typeface="Times New Roman" panose="02020603050405020304" pitchFamily="18" charset="0"/>
                <a:cs typeface="Times New Roman" panose="02020603050405020304" pitchFamily="18" charset="0"/>
              </a:rPr>
              <a:t>1998р. Римський Статут поширив юрисдикцію МКС (ІСС) на злочини агресії</a:t>
            </a:r>
          </a:p>
          <a:p>
            <a:r>
              <a:rPr lang="uk-UA" sz="2400" dirty="0">
                <a:latin typeface="Times New Roman" panose="02020603050405020304" pitchFamily="18" charset="0"/>
                <a:cs typeface="Times New Roman" panose="02020603050405020304" pitchFamily="18" charset="0"/>
              </a:rPr>
              <a:t>2010 конференція у м. Кампалі (Уганда). Доповнення набрали чинності в 2018р.</a:t>
            </a:r>
            <a:endParaRPr lang="ru-RU" sz="24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110FBD8-4C93-4648-94A7-32DC8D6F5336}"/>
              </a:ext>
            </a:extLst>
          </p:cNvPr>
          <p:cNvSpPr>
            <a:spLocks noGrp="1"/>
          </p:cNvSpPr>
          <p:nvPr>
            <p:ph type="body" sz="half" idx="2"/>
          </p:nvPr>
        </p:nvSpPr>
        <p:spPr>
          <a:xfrm>
            <a:off x="428625" y="1230086"/>
            <a:ext cx="4834845" cy="5388428"/>
          </a:xfrm>
          <a:solidFill>
            <a:schemeClr val="accent2">
              <a:lumMod val="60000"/>
              <a:lumOff val="40000"/>
            </a:schemeClr>
          </a:solidFill>
        </p:spPr>
        <p:txBody>
          <a:bodyPr>
            <a:normAutofit/>
          </a:bodyPr>
          <a:lstStyle/>
          <a:p>
            <a:endParaRPr lang="ru-RU" dirty="0">
              <a:latin typeface="Times New Roman" panose="02020603050405020304" pitchFamily="18" charset="0"/>
              <a:cs typeface="Times New Roman" panose="02020603050405020304" pitchFamily="18" charset="0"/>
            </a:endParaRPr>
          </a:p>
          <a:p>
            <a:r>
              <a:rPr lang="ru-RU" b="1" dirty="0"/>
              <a:t>  </a:t>
            </a:r>
            <a:r>
              <a:rPr lang="ru-RU" sz="2400" b="1" dirty="0" err="1">
                <a:latin typeface="Times New Roman" panose="02020603050405020304" pitchFamily="18" charset="0"/>
                <a:cs typeface="Times New Roman" panose="02020603050405020304" pitchFamily="18" charset="0"/>
              </a:rPr>
              <a:t>застосування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збройних</a:t>
            </a:r>
            <a:r>
              <a:rPr lang="ru-RU" sz="2400" b="1" dirty="0">
                <a:latin typeface="Times New Roman" panose="02020603050405020304" pitchFamily="18" charset="0"/>
                <a:cs typeface="Times New Roman" panose="02020603050405020304" pitchFamily="18" charset="0"/>
              </a:rPr>
              <a:t> сил державою </a:t>
            </a:r>
            <a:r>
              <a:rPr lang="ru-RU" sz="2400" b="1" dirty="0" err="1">
                <a:latin typeface="Times New Roman" panose="02020603050405020304" pitchFamily="18" charset="0"/>
                <a:cs typeface="Times New Roman" panose="02020603050405020304" pitchFamily="18" charset="0"/>
              </a:rPr>
              <a:t>проти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суверенітету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територіальної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цілісності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політичної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незалежності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іншої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держави</a:t>
            </a:r>
            <a:r>
              <a:rPr lang="ru-RU" sz="2400" b="1" dirty="0">
                <a:latin typeface="Times New Roman" panose="02020603050405020304" pitchFamily="18" charset="0"/>
                <a:cs typeface="Times New Roman" panose="02020603050405020304" pitchFamily="18" charset="0"/>
              </a:rPr>
              <a:t> (ст. 1), </a:t>
            </a:r>
            <a:r>
              <a:rPr lang="ru-RU" sz="2400" b="1" dirty="0" err="1">
                <a:latin typeface="Times New Roman" panose="02020603050405020304" pitchFamily="18" charset="0"/>
                <a:cs typeface="Times New Roman" panose="02020603050405020304" pitchFamily="18" charset="0"/>
              </a:rPr>
              <a:t>або</a:t>
            </a:r>
            <a:r>
              <a:rPr lang="ru-RU" sz="2400" b="1" dirty="0">
                <a:latin typeface="Times New Roman" panose="02020603050405020304" pitchFamily="18" charset="0"/>
                <a:cs typeface="Times New Roman" panose="02020603050405020304" pitchFamily="18" charset="0"/>
              </a:rPr>
              <a:t> будь-</a:t>
            </a:r>
            <a:r>
              <a:rPr lang="ru-RU" sz="2400" b="1" dirty="0" err="1">
                <a:latin typeface="Times New Roman" panose="02020603050405020304" pitchFamily="18" charset="0"/>
                <a:cs typeface="Times New Roman" panose="02020603050405020304" pitchFamily="18" charset="0"/>
              </a:rPr>
              <a:t>яким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іншим</a:t>
            </a:r>
            <a:r>
              <a:rPr lang="ru-RU" sz="2400" b="1" dirty="0">
                <a:latin typeface="Times New Roman" panose="02020603050405020304" pitchFamily="18" charset="0"/>
                <a:cs typeface="Times New Roman" panose="02020603050405020304" pitchFamily="18" charset="0"/>
              </a:rPr>
              <a:t> чином, </a:t>
            </a:r>
            <a:r>
              <a:rPr lang="ru-RU" sz="2400" b="1" dirty="0" err="1">
                <a:latin typeface="Times New Roman" panose="02020603050405020304" pitchFamily="18" charset="0"/>
                <a:cs typeface="Times New Roman" panose="02020603050405020304" pitchFamily="18" charset="0"/>
              </a:rPr>
              <a:t>несумісним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зі</a:t>
            </a:r>
            <a:r>
              <a:rPr lang="ru-RU" sz="2400" b="1" dirty="0">
                <a:latin typeface="Times New Roman" panose="02020603050405020304" pitchFamily="18" charset="0"/>
                <a:cs typeface="Times New Roman" panose="02020603050405020304" pitchFamily="18" charset="0"/>
              </a:rPr>
              <a:t> Статутом ООН.</a:t>
            </a:r>
          </a:p>
          <a:p>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Агресивну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війну</a:t>
            </a:r>
            <a:r>
              <a:rPr lang="ru-RU" sz="2400" b="1" dirty="0">
                <a:latin typeface="Times New Roman" panose="02020603050405020304" pitchFamily="18" charset="0"/>
                <a:cs typeface="Times New Roman" panose="02020603050405020304" pitchFamily="18" charset="0"/>
              </a:rPr>
              <a:t> названо </a:t>
            </a:r>
            <a:r>
              <a:rPr lang="ru-RU" sz="2400" b="1" dirty="0" err="1">
                <a:latin typeface="Times New Roman" panose="02020603050405020304" pitchFamily="18" charset="0"/>
                <a:cs typeface="Times New Roman" panose="02020603050405020304" pitchFamily="18" charset="0"/>
              </a:rPr>
              <a:t>злочином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проти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міжнародного</a:t>
            </a:r>
            <a:r>
              <a:rPr lang="ru-RU" sz="2400" b="1" dirty="0">
                <a:latin typeface="Times New Roman" panose="02020603050405020304" pitchFamily="18" charset="0"/>
                <a:cs typeface="Times New Roman" panose="02020603050405020304" pitchFamily="18" charset="0"/>
              </a:rPr>
              <a:t> миру.</a:t>
            </a:r>
          </a:p>
          <a:p>
            <a:endParaRPr lang="ru-RU" sz="2400" b="1" dirty="0">
              <a:latin typeface="Times New Roman" panose="02020603050405020304" pitchFamily="18" charset="0"/>
              <a:cs typeface="Times New Roman" panose="02020603050405020304" pitchFamily="18" charset="0"/>
            </a:endParaRPr>
          </a:p>
          <a:p>
            <a:r>
              <a:rPr lang="en-US" sz="2000" i="1" dirty="0">
                <a:solidFill>
                  <a:prstClr val="black"/>
                </a:solidFill>
              </a:rPr>
              <a:t>3314 (XXIX) </a:t>
            </a:r>
            <a:r>
              <a:rPr lang="ru-RU" sz="2000" i="1" dirty="0">
                <a:solidFill>
                  <a:prstClr val="black"/>
                </a:solidFill>
              </a:rPr>
              <a:t>ГА ООН «</a:t>
            </a:r>
            <a:r>
              <a:rPr lang="ru-RU" sz="2000" i="1" dirty="0" err="1">
                <a:solidFill>
                  <a:prstClr val="black"/>
                </a:solidFill>
              </a:rPr>
              <a:t>Визначення</a:t>
            </a:r>
            <a:r>
              <a:rPr lang="ru-RU" sz="2000" i="1" dirty="0">
                <a:solidFill>
                  <a:prstClr val="black"/>
                </a:solidFill>
              </a:rPr>
              <a:t> </a:t>
            </a:r>
            <a:r>
              <a:rPr lang="ru-RU" sz="2000" i="1" dirty="0" err="1">
                <a:solidFill>
                  <a:prstClr val="black"/>
                </a:solidFill>
              </a:rPr>
              <a:t>агресії</a:t>
            </a:r>
            <a:r>
              <a:rPr lang="ru-RU" sz="2000" i="1" dirty="0">
                <a:solidFill>
                  <a:prstClr val="black"/>
                </a:solidFill>
              </a:rPr>
              <a:t>» </a:t>
            </a:r>
            <a:r>
              <a:rPr lang="ru-RU" sz="2000" i="1" dirty="0" err="1">
                <a:solidFill>
                  <a:prstClr val="black"/>
                </a:solidFill>
              </a:rPr>
              <a:t>від</a:t>
            </a:r>
            <a:r>
              <a:rPr lang="ru-RU" sz="2000" i="1" dirty="0">
                <a:solidFill>
                  <a:prstClr val="black"/>
                </a:solidFill>
              </a:rPr>
              <a:t> 14 </a:t>
            </a:r>
            <a:r>
              <a:rPr lang="ru-RU" sz="2000" i="1" dirty="0" err="1">
                <a:solidFill>
                  <a:prstClr val="black"/>
                </a:solidFill>
              </a:rPr>
              <a:t>грудня</a:t>
            </a:r>
            <a:r>
              <a:rPr lang="ru-RU" sz="2000" i="1" dirty="0">
                <a:solidFill>
                  <a:prstClr val="black"/>
                </a:solidFill>
              </a:rPr>
              <a:t> 1974 р., на яку </a:t>
            </a:r>
            <a:r>
              <a:rPr lang="ru-RU" sz="2000" i="1" dirty="0" err="1">
                <a:solidFill>
                  <a:prstClr val="black"/>
                </a:solidFill>
              </a:rPr>
              <a:t>посилається</a:t>
            </a:r>
            <a:r>
              <a:rPr lang="ru-RU" sz="2000" i="1" dirty="0">
                <a:solidFill>
                  <a:prstClr val="black"/>
                </a:solidFill>
              </a:rPr>
              <a:t> </a:t>
            </a:r>
            <a:r>
              <a:rPr lang="ru-RU" sz="2000" i="1" dirty="0" err="1">
                <a:solidFill>
                  <a:prstClr val="black"/>
                </a:solidFill>
              </a:rPr>
              <a:t>стаття</a:t>
            </a:r>
            <a:r>
              <a:rPr lang="ru-RU" sz="2000" i="1" dirty="0">
                <a:solidFill>
                  <a:prstClr val="black"/>
                </a:solidFill>
              </a:rPr>
              <a:t> 8 </a:t>
            </a:r>
            <a:r>
              <a:rPr lang="en-US" sz="2000" i="1" dirty="0">
                <a:solidFill>
                  <a:prstClr val="black"/>
                </a:solidFill>
              </a:rPr>
              <a:t>bis </a:t>
            </a:r>
            <a:r>
              <a:rPr lang="ru-RU" sz="2000" i="1" dirty="0" err="1">
                <a:solidFill>
                  <a:prstClr val="black"/>
                </a:solidFill>
              </a:rPr>
              <a:t>Римського</a:t>
            </a:r>
            <a:r>
              <a:rPr lang="ru-RU" sz="2000" i="1" dirty="0">
                <a:solidFill>
                  <a:prstClr val="black"/>
                </a:solidFill>
              </a:rPr>
              <a:t> статуту</a:t>
            </a:r>
            <a:endParaRPr lang="ru-RU" sz="2000" i="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0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43B88-2D21-40CA-A335-508C397B0818}"/>
              </a:ext>
            </a:extLst>
          </p:cNvPr>
          <p:cNvSpPr>
            <a:spLocks noGrp="1"/>
          </p:cNvSpPr>
          <p:nvPr>
            <p:ph type="title"/>
          </p:nvPr>
        </p:nvSpPr>
        <p:spPr>
          <a:xfrm>
            <a:off x="566057" y="195943"/>
            <a:ext cx="10515600" cy="794657"/>
          </a:xfrm>
          <a:solidFill>
            <a:schemeClr val="tx2">
              <a:lumMod val="20000"/>
              <a:lumOff val="80000"/>
            </a:schemeClr>
          </a:solidFill>
        </p:spPr>
        <p:txBody>
          <a:bodyPr/>
          <a:lstStyle/>
          <a:p>
            <a:r>
              <a:rPr lang="ru-RU" sz="3200" b="1" dirty="0">
                <a:solidFill>
                  <a:srgbClr val="C00000"/>
                </a:solidFill>
                <a:latin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cs typeface="Times New Roman" panose="02020603050405020304" pitchFamily="18" charset="0"/>
              </a:rPr>
              <a:t>Перелік</a:t>
            </a:r>
            <a:r>
              <a:rPr lang="ru-RU" sz="3200" b="1" dirty="0">
                <a:solidFill>
                  <a:srgbClr val="C00000"/>
                </a:solidFill>
                <a:latin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cs typeface="Times New Roman" panose="02020603050405020304" pitchFamily="18" charset="0"/>
              </a:rPr>
              <a:t>діянь</a:t>
            </a:r>
            <a:r>
              <a:rPr lang="ru-RU" sz="3200" b="1" dirty="0">
                <a:solidFill>
                  <a:srgbClr val="C00000"/>
                </a:solidFill>
                <a:latin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cs typeface="Times New Roman" panose="02020603050405020304" pitchFamily="18" charset="0"/>
              </a:rPr>
              <a:t>які</a:t>
            </a:r>
            <a:r>
              <a:rPr lang="ru-RU" sz="3200" b="1" dirty="0">
                <a:solidFill>
                  <a:srgbClr val="C00000"/>
                </a:solidFill>
                <a:latin typeface="Times New Roman" panose="02020603050405020304" pitchFamily="18" charset="0"/>
                <a:cs typeface="Times New Roman" panose="02020603050405020304" pitchFamily="18" charset="0"/>
              </a:rPr>
              <a:t> є </a:t>
            </a:r>
            <a:r>
              <a:rPr lang="ru-RU" sz="3200" b="1" dirty="0" err="1">
                <a:solidFill>
                  <a:srgbClr val="C00000"/>
                </a:solidFill>
                <a:latin typeface="Times New Roman" panose="02020603050405020304" pitchFamily="18" charset="0"/>
                <a:cs typeface="Times New Roman" panose="02020603050405020304" pitchFamily="18" charset="0"/>
              </a:rPr>
              <a:t>злочином</a:t>
            </a:r>
            <a:r>
              <a:rPr lang="ru-RU" sz="3200" b="1" dirty="0">
                <a:solidFill>
                  <a:srgbClr val="C00000"/>
                </a:solidFill>
                <a:latin typeface="Times New Roman" panose="02020603050405020304" pitchFamily="18" charset="0"/>
                <a:cs typeface="Times New Roman" panose="02020603050405020304" pitchFamily="18" charset="0"/>
              </a:rPr>
              <a:t> </a:t>
            </a:r>
            <a:r>
              <a:rPr lang="ru-RU" sz="3200" b="1" dirty="0" err="1">
                <a:solidFill>
                  <a:srgbClr val="C00000"/>
                </a:solidFill>
                <a:latin typeface="Times New Roman" panose="02020603050405020304" pitchFamily="18" charset="0"/>
                <a:cs typeface="Times New Roman" panose="02020603050405020304" pitchFamily="18" charset="0"/>
              </a:rPr>
              <a:t>агресії</a:t>
            </a:r>
            <a:r>
              <a:rPr lang="ru-RU" sz="3200" b="1" dirty="0">
                <a:solidFill>
                  <a:srgbClr val="C00000"/>
                </a:solidFill>
                <a:latin typeface="Times New Roman" panose="02020603050405020304" pitchFamily="18" charset="0"/>
                <a:cs typeface="Times New Roman" panose="02020603050405020304" pitchFamily="18" charset="0"/>
              </a:rPr>
              <a:t> </a:t>
            </a:r>
            <a:endParaRPr lang="ru-RU" b="1" dirty="0">
              <a:solidFill>
                <a:srgbClr val="C00000"/>
              </a:solidFill>
            </a:endParaRPr>
          </a:p>
        </p:txBody>
      </p:sp>
      <p:sp>
        <p:nvSpPr>
          <p:cNvPr id="3" name="Объект 2">
            <a:extLst>
              <a:ext uri="{FF2B5EF4-FFF2-40B4-BE49-F238E27FC236}">
                <a16:creationId xmlns:a16="http://schemas.microsoft.com/office/drawing/2014/main" id="{0D7135FE-C76C-4C72-A0EE-7573ECA00B52}"/>
              </a:ext>
            </a:extLst>
          </p:cNvPr>
          <p:cNvSpPr>
            <a:spLocks noGrp="1"/>
          </p:cNvSpPr>
          <p:nvPr>
            <p:ph idx="1"/>
          </p:nvPr>
        </p:nvSpPr>
        <p:spPr>
          <a:xfrm>
            <a:off x="152399" y="1382485"/>
            <a:ext cx="11789229" cy="5127171"/>
          </a:xfrm>
          <a:solidFill>
            <a:schemeClr val="bg2"/>
          </a:solidFill>
        </p:spPr>
        <p:txBody>
          <a:bodyPr>
            <a:normAutofit fontScale="47500" lnSpcReduction="20000"/>
          </a:bodyPr>
          <a:lstStyle/>
          <a:p>
            <a:pPr marL="0" indent="0" algn="just">
              <a:buNone/>
            </a:pPr>
            <a:endParaRPr lang="ru-RU" sz="4400" b="1" dirty="0">
              <a:solidFill>
                <a:srgbClr val="333333"/>
              </a:solidFill>
              <a:latin typeface="Helvetica" panose="020B0604020202020204" pitchFamily="34" charset="0"/>
            </a:endParaRPr>
          </a:p>
          <a:p>
            <a:pPr marL="0" indent="0" algn="just">
              <a:buNone/>
            </a:pPr>
            <a:r>
              <a:rPr lang="ru-RU" sz="4400" b="1" dirty="0">
                <a:solidFill>
                  <a:srgbClr val="333333"/>
                </a:solidFill>
                <a:latin typeface="Helvetica" panose="020B0604020202020204" pitchFamily="34" charset="0"/>
              </a:rPr>
              <a:t>(</a:t>
            </a:r>
            <a:r>
              <a:rPr lang="ru-RU" sz="4400" b="1" dirty="0">
                <a:solidFill>
                  <a:srgbClr val="333333"/>
                </a:solidFill>
                <a:latin typeface="Times New Roman" panose="02020603050405020304" pitchFamily="18" charset="0"/>
                <a:cs typeface="Times New Roman" panose="02020603050405020304" pitchFamily="18" charset="0"/>
              </a:rPr>
              <a:t>а)</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вторгнення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напад</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збройних</a:t>
            </a:r>
            <a:r>
              <a:rPr lang="ru-RU" sz="4400" dirty="0">
                <a:solidFill>
                  <a:srgbClr val="333333"/>
                </a:solidFill>
                <a:latin typeface="Times New Roman" panose="02020603050405020304" pitchFamily="18" charset="0"/>
                <a:cs typeface="Times New Roman" panose="02020603050405020304" pitchFamily="18" charset="0"/>
              </a:rPr>
              <a:t> сил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на </a:t>
            </a:r>
            <a:r>
              <a:rPr lang="ru-RU" sz="4400" dirty="0" err="1">
                <a:solidFill>
                  <a:srgbClr val="333333"/>
                </a:solidFill>
                <a:latin typeface="Times New Roman" panose="02020603050405020304" pitchFamily="18" charset="0"/>
                <a:cs typeface="Times New Roman" panose="02020603050405020304" pitchFamily="18" charset="0"/>
              </a:rPr>
              <a:t>територію</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будь-яка </a:t>
            </a:r>
            <a:r>
              <a:rPr lang="ru-RU" sz="4400" dirty="0" err="1">
                <a:solidFill>
                  <a:srgbClr val="333333"/>
                </a:solidFill>
                <a:latin typeface="Times New Roman" panose="02020603050405020304" pitchFamily="18" charset="0"/>
                <a:cs typeface="Times New Roman" panose="02020603050405020304" pitchFamily="18" charset="0"/>
              </a:rPr>
              <a:t>військова</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окупація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який</a:t>
            </a:r>
            <a:r>
              <a:rPr lang="ru-RU" sz="4400" dirty="0">
                <a:solidFill>
                  <a:srgbClr val="333333"/>
                </a:solidFill>
                <a:latin typeface="Times New Roman" panose="02020603050405020304" pitchFamily="18" charset="0"/>
                <a:cs typeface="Times New Roman" panose="02020603050405020304" pitchFamily="18" charset="0"/>
              </a:rPr>
              <a:t> би </a:t>
            </a:r>
            <a:r>
              <a:rPr lang="ru-RU" sz="4400" dirty="0" err="1">
                <a:solidFill>
                  <a:srgbClr val="333333"/>
                </a:solidFill>
                <a:latin typeface="Times New Roman" panose="02020603050405020304" pitchFamily="18" charset="0"/>
                <a:cs typeface="Times New Roman" panose="02020603050405020304" pitchFamily="18" charset="0"/>
              </a:rPr>
              <a:t>тимчасовий</a:t>
            </a:r>
            <a:r>
              <a:rPr lang="ru-RU" sz="4400" dirty="0">
                <a:solidFill>
                  <a:srgbClr val="333333"/>
                </a:solidFill>
                <a:latin typeface="Times New Roman" panose="02020603050405020304" pitchFamily="18" charset="0"/>
                <a:cs typeface="Times New Roman" panose="02020603050405020304" pitchFamily="18" charset="0"/>
              </a:rPr>
              <a:t> характер вона не носила, </a:t>
            </a:r>
            <a:r>
              <a:rPr lang="ru-RU" sz="4400" dirty="0" err="1">
                <a:solidFill>
                  <a:srgbClr val="333333"/>
                </a:solidFill>
                <a:latin typeface="Times New Roman" panose="02020603050405020304" pitchFamily="18" charset="0"/>
                <a:cs typeface="Times New Roman" panose="02020603050405020304" pitchFamily="18" charset="0"/>
              </a:rPr>
              <a:t>що</a:t>
            </a:r>
            <a:r>
              <a:rPr lang="ru-RU" sz="4400" dirty="0">
                <a:solidFill>
                  <a:srgbClr val="333333"/>
                </a:solidFill>
                <a:latin typeface="Times New Roman" panose="02020603050405020304" pitchFamily="18" charset="0"/>
                <a:cs typeface="Times New Roman" panose="02020603050405020304" pitchFamily="18" charset="0"/>
              </a:rPr>
              <a:t> є </a:t>
            </a:r>
            <a:r>
              <a:rPr lang="ru-RU" sz="4400" dirty="0" err="1">
                <a:solidFill>
                  <a:srgbClr val="333333"/>
                </a:solidFill>
                <a:latin typeface="Times New Roman" panose="02020603050405020304" pitchFamily="18" charset="0"/>
                <a:cs typeface="Times New Roman" panose="02020603050405020304" pitchFamily="18" charset="0"/>
              </a:rPr>
              <a:t>наслідком</a:t>
            </a:r>
            <a:r>
              <a:rPr lang="ru-RU" sz="4400" dirty="0">
                <a:solidFill>
                  <a:srgbClr val="333333"/>
                </a:solidFill>
                <a:latin typeface="Times New Roman" panose="02020603050405020304" pitchFamily="18" charset="0"/>
                <a:cs typeface="Times New Roman" panose="02020603050405020304" pitchFamily="18" charset="0"/>
              </a:rPr>
              <a:t> такого </a:t>
            </a:r>
            <a:r>
              <a:rPr lang="ru-RU" sz="4400" dirty="0" err="1">
                <a:solidFill>
                  <a:srgbClr val="333333"/>
                </a:solidFill>
                <a:latin typeface="Times New Roman" panose="02020603050405020304" pitchFamily="18" charset="0"/>
                <a:cs typeface="Times New Roman" panose="02020603050405020304" pitchFamily="18" charset="0"/>
              </a:rPr>
              <a:t>вторгнення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чи</a:t>
            </a:r>
            <a:r>
              <a:rPr lang="ru-RU" sz="4400" dirty="0">
                <a:solidFill>
                  <a:srgbClr val="333333"/>
                </a:solidFill>
                <a:latin typeface="Times New Roman" panose="02020603050405020304" pitchFamily="18" charset="0"/>
                <a:cs typeface="Times New Roman" panose="02020603050405020304" pitchFamily="18" charset="0"/>
              </a:rPr>
              <a:t> нападу,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будь-яка </a:t>
            </a:r>
            <a:r>
              <a:rPr lang="ru-RU" sz="4400" dirty="0" err="1">
                <a:solidFill>
                  <a:srgbClr val="333333"/>
                </a:solidFill>
                <a:latin typeface="Times New Roman" panose="02020603050405020304" pitchFamily="18" charset="0"/>
                <a:cs typeface="Times New Roman" panose="02020603050405020304" pitchFamily="18" charset="0"/>
              </a:rPr>
              <a:t>анексія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із</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застосуванням</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сили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території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її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частини</a:t>
            </a:r>
            <a:r>
              <a:rPr lang="ru-RU" sz="4400" dirty="0">
                <a:solidFill>
                  <a:srgbClr val="333333"/>
                </a:solidFill>
                <a:latin typeface="Times New Roman" panose="02020603050405020304" pitchFamily="18" charset="0"/>
                <a:cs typeface="Times New Roman" panose="02020603050405020304" pitchFamily="18" charset="0"/>
              </a:rPr>
              <a:t>;</a:t>
            </a:r>
          </a:p>
          <a:p>
            <a:pPr marL="0" indent="0" algn="just">
              <a:buNone/>
            </a:pPr>
            <a:r>
              <a:rPr lang="ru-RU" sz="4400" b="1" dirty="0">
                <a:solidFill>
                  <a:srgbClr val="333333"/>
                </a:solidFill>
                <a:latin typeface="Times New Roman" panose="02020603050405020304" pitchFamily="18" charset="0"/>
                <a:cs typeface="Times New Roman" panose="02020603050405020304" pitchFamily="18" charset="0"/>
              </a:rPr>
              <a:t>(</a:t>
            </a:r>
            <a:r>
              <a:rPr lang="en-US" sz="4400" b="1" dirty="0">
                <a:solidFill>
                  <a:srgbClr val="333333"/>
                </a:solidFill>
                <a:latin typeface="Times New Roman" panose="02020603050405020304" pitchFamily="18" charset="0"/>
                <a:cs typeface="Times New Roman" panose="02020603050405020304" pitchFamily="18" charset="0"/>
              </a:rPr>
              <a:t>b)</a:t>
            </a:r>
            <a:r>
              <a:rPr lang="en-US"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бомбардування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збройними</a:t>
            </a:r>
            <a:r>
              <a:rPr lang="ru-RU" sz="4400" dirty="0">
                <a:solidFill>
                  <a:srgbClr val="333333"/>
                </a:solidFill>
                <a:latin typeface="Times New Roman" panose="02020603050405020304" pitchFamily="18" charset="0"/>
                <a:cs typeface="Times New Roman" panose="02020603050405020304" pitchFamily="18" charset="0"/>
              </a:rPr>
              <a:t> силами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території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застосування</a:t>
            </a:r>
            <a:r>
              <a:rPr lang="ru-RU" sz="4400" dirty="0">
                <a:solidFill>
                  <a:srgbClr val="333333"/>
                </a:solidFill>
                <a:latin typeface="Times New Roman" panose="02020603050405020304" pitchFamily="18" charset="0"/>
                <a:cs typeface="Times New Roman" panose="02020603050405020304" pitchFamily="18" charset="0"/>
              </a:rPr>
              <a:t> будь-</a:t>
            </a:r>
            <a:r>
              <a:rPr lang="ru-RU" sz="4400" dirty="0" err="1">
                <a:solidFill>
                  <a:srgbClr val="333333"/>
                </a:solidFill>
                <a:latin typeface="Times New Roman" panose="02020603050405020304" pitchFamily="18" charset="0"/>
                <a:cs typeface="Times New Roman" panose="02020603050405020304" pitchFamily="18" charset="0"/>
              </a:rPr>
              <a:t>якої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зброї</a:t>
            </a:r>
            <a:r>
              <a:rPr lang="ru-RU" sz="4400" dirty="0">
                <a:solidFill>
                  <a:srgbClr val="333333"/>
                </a:solidFill>
                <a:latin typeface="Times New Roman" panose="02020603050405020304" pitchFamily="18" charset="0"/>
                <a:cs typeface="Times New Roman" panose="02020603050405020304" pitchFamily="18" charset="0"/>
              </a:rPr>
              <a:t> державою </a:t>
            </a:r>
            <a:r>
              <a:rPr lang="ru-RU" sz="4400" dirty="0" err="1">
                <a:solidFill>
                  <a:srgbClr val="333333"/>
                </a:solidFill>
                <a:latin typeface="Times New Roman" panose="02020603050405020304" pitchFamily="18" charset="0"/>
                <a:cs typeface="Times New Roman" panose="02020603050405020304" pitchFamily="18" charset="0"/>
              </a:rPr>
              <a:t>проти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території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a:t>
            </a:r>
          </a:p>
          <a:p>
            <a:pPr marL="0" indent="0" algn="just">
              <a:buNone/>
            </a:pPr>
            <a:r>
              <a:rPr lang="ru-RU" sz="4400" b="1" dirty="0">
                <a:solidFill>
                  <a:srgbClr val="333333"/>
                </a:solidFill>
                <a:latin typeface="Times New Roman" panose="02020603050405020304" pitchFamily="18" charset="0"/>
                <a:cs typeface="Times New Roman" panose="02020603050405020304" pitchFamily="18" charset="0"/>
              </a:rPr>
              <a:t>(</a:t>
            </a:r>
            <a:r>
              <a:rPr lang="en-US" sz="4400" b="1" dirty="0">
                <a:solidFill>
                  <a:srgbClr val="333333"/>
                </a:solidFill>
                <a:latin typeface="Times New Roman" panose="02020603050405020304" pitchFamily="18" charset="0"/>
                <a:cs typeface="Times New Roman" panose="02020603050405020304" pitchFamily="18" charset="0"/>
              </a:rPr>
              <a:t>c)</a:t>
            </a:r>
            <a:r>
              <a:rPr lang="en-US" sz="4400" dirty="0">
                <a:solidFill>
                  <a:srgbClr val="333333"/>
                </a:solidFill>
                <a:latin typeface="Times New Roman" panose="02020603050405020304" pitchFamily="18" charset="0"/>
                <a:cs typeface="Times New Roman" panose="02020603050405020304" pitchFamily="18" charset="0"/>
              </a:rPr>
              <a:t> </a:t>
            </a:r>
            <a:r>
              <a:rPr lang="ru-RU" sz="4400" dirty="0">
                <a:solidFill>
                  <a:srgbClr val="333333"/>
                </a:solidFill>
                <a:latin typeface="Times New Roman" panose="02020603050405020304" pitchFamily="18" charset="0"/>
                <a:cs typeface="Times New Roman" panose="02020603050405020304" pitchFamily="18" charset="0"/>
              </a:rPr>
              <a:t>блокада </a:t>
            </a:r>
            <a:r>
              <a:rPr lang="ru-RU" sz="4400" dirty="0" err="1">
                <a:solidFill>
                  <a:srgbClr val="333333"/>
                </a:solidFill>
                <a:latin typeface="Times New Roman" panose="02020603050405020304" pitchFamily="18" charset="0"/>
                <a:cs typeface="Times New Roman" panose="02020603050405020304" pitchFamily="18" charset="0"/>
              </a:rPr>
              <a:t>портів</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чи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берегів</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збройними</a:t>
            </a:r>
            <a:r>
              <a:rPr lang="ru-RU" sz="4400" dirty="0">
                <a:solidFill>
                  <a:srgbClr val="333333"/>
                </a:solidFill>
                <a:latin typeface="Times New Roman" panose="02020603050405020304" pitchFamily="18" charset="0"/>
                <a:cs typeface="Times New Roman" panose="02020603050405020304" pitchFamily="18" charset="0"/>
              </a:rPr>
              <a:t> силами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a:t>
            </a:r>
          </a:p>
          <a:p>
            <a:pPr marL="0" indent="0" algn="just">
              <a:buNone/>
            </a:pPr>
            <a:r>
              <a:rPr lang="ru-RU" sz="4400" b="1" dirty="0">
                <a:solidFill>
                  <a:srgbClr val="333333"/>
                </a:solidFill>
                <a:latin typeface="Times New Roman" panose="02020603050405020304" pitchFamily="18" charset="0"/>
                <a:cs typeface="Times New Roman" panose="02020603050405020304" pitchFamily="18" charset="0"/>
              </a:rPr>
              <a:t>(</a:t>
            </a:r>
            <a:r>
              <a:rPr lang="en-US" sz="4400" b="1" dirty="0">
                <a:solidFill>
                  <a:srgbClr val="333333"/>
                </a:solidFill>
                <a:latin typeface="Times New Roman" panose="02020603050405020304" pitchFamily="18" charset="0"/>
                <a:cs typeface="Times New Roman" panose="02020603050405020304" pitchFamily="18" charset="0"/>
              </a:rPr>
              <a:t>d)</a:t>
            </a:r>
            <a:r>
              <a:rPr lang="en-US"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напад</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збройними</a:t>
            </a:r>
            <a:r>
              <a:rPr lang="ru-RU" sz="4400" dirty="0">
                <a:solidFill>
                  <a:srgbClr val="333333"/>
                </a:solidFill>
                <a:latin typeface="Times New Roman" panose="02020603050405020304" pitchFamily="18" charset="0"/>
                <a:cs typeface="Times New Roman" panose="02020603050405020304" pitchFamily="18" charset="0"/>
              </a:rPr>
              <a:t> силами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на </a:t>
            </a:r>
            <a:r>
              <a:rPr lang="ru-RU" sz="4400" dirty="0" err="1">
                <a:solidFill>
                  <a:srgbClr val="333333"/>
                </a:solidFill>
                <a:latin typeface="Times New Roman" panose="02020603050405020304" pitchFamily="18" charset="0"/>
                <a:cs typeface="Times New Roman" panose="02020603050405020304" pitchFamily="18" charset="0"/>
              </a:rPr>
              <a:t>суходільні</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морські</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чи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повітряні</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сили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морські</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чи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повітряні</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флоти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a:t>
            </a:r>
          </a:p>
          <a:p>
            <a:pPr marL="0" indent="0" algn="just">
              <a:buNone/>
            </a:pPr>
            <a:r>
              <a:rPr lang="ru-RU" sz="4400" b="1" dirty="0">
                <a:solidFill>
                  <a:srgbClr val="333333"/>
                </a:solidFill>
                <a:latin typeface="Times New Roman" panose="02020603050405020304" pitchFamily="18" charset="0"/>
                <a:cs typeface="Times New Roman" panose="02020603050405020304" pitchFamily="18" charset="0"/>
              </a:rPr>
              <a:t>(</a:t>
            </a:r>
            <a:r>
              <a:rPr lang="en-US" sz="4400" b="1" dirty="0">
                <a:solidFill>
                  <a:srgbClr val="333333"/>
                </a:solidFill>
                <a:latin typeface="Times New Roman" panose="02020603050405020304" pitchFamily="18" charset="0"/>
                <a:cs typeface="Times New Roman" panose="02020603050405020304" pitchFamily="18" charset="0"/>
              </a:rPr>
              <a:t>e)</a:t>
            </a:r>
            <a:r>
              <a:rPr lang="en-US"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застосування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збройних</a:t>
            </a:r>
            <a:r>
              <a:rPr lang="ru-RU" sz="4400" dirty="0">
                <a:solidFill>
                  <a:srgbClr val="333333"/>
                </a:solidFill>
                <a:latin typeface="Times New Roman" panose="02020603050405020304" pitchFamily="18" charset="0"/>
                <a:cs typeface="Times New Roman" panose="02020603050405020304" pitchFamily="18" charset="0"/>
              </a:rPr>
              <a:t> сил </a:t>
            </a:r>
            <a:r>
              <a:rPr lang="ru-RU" sz="4400" dirty="0" err="1">
                <a:solidFill>
                  <a:srgbClr val="333333"/>
                </a:solidFill>
                <a:latin typeface="Times New Roman" panose="02020603050405020304" pitchFamily="18" charset="0"/>
                <a:cs typeface="Times New Roman" panose="02020603050405020304" pitchFamily="18" charset="0"/>
              </a:rPr>
              <a:t>однієї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що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знаходяться</a:t>
            </a:r>
            <a:r>
              <a:rPr lang="ru-RU" sz="4400" dirty="0">
                <a:solidFill>
                  <a:srgbClr val="333333"/>
                </a:solidFill>
                <a:latin typeface="Times New Roman" panose="02020603050405020304" pitchFamily="18" charset="0"/>
                <a:cs typeface="Times New Roman" panose="02020603050405020304" pitchFamily="18" charset="0"/>
              </a:rPr>
              <a:t> на </a:t>
            </a:r>
            <a:r>
              <a:rPr lang="ru-RU" sz="4400" dirty="0" err="1">
                <a:solidFill>
                  <a:srgbClr val="333333"/>
                </a:solidFill>
                <a:latin typeface="Times New Roman" panose="02020603050405020304" pitchFamily="18" charset="0"/>
                <a:cs typeface="Times New Roman" panose="02020603050405020304" pitchFamily="18" charset="0"/>
              </a:rPr>
              <a:t>території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згідно</a:t>
            </a:r>
            <a:r>
              <a:rPr lang="ru-RU" sz="4400" dirty="0">
                <a:solidFill>
                  <a:srgbClr val="333333"/>
                </a:solidFill>
                <a:latin typeface="Times New Roman" panose="02020603050405020304" pitchFamily="18" charset="0"/>
                <a:cs typeface="Times New Roman" panose="02020603050405020304" pitchFamily="18" charset="0"/>
              </a:rPr>
              <a:t> з </a:t>
            </a:r>
            <a:r>
              <a:rPr lang="ru-RU" sz="4400" dirty="0" err="1">
                <a:solidFill>
                  <a:srgbClr val="333333"/>
                </a:solidFill>
                <a:latin typeface="Times New Roman" panose="02020603050405020304" pitchFamily="18" charset="0"/>
                <a:cs typeface="Times New Roman" panose="02020603050405020304" pitchFamily="18" charset="0"/>
              </a:rPr>
              <a:t>угодою</a:t>
            </a:r>
            <a:r>
              <a:rPr lang="ru-RU" sz="4400" dirty="0">
                <a:solidFill>
                  <a:srgbClr val="333333"/>
                </a:solidFill>
                <a:latin typeface="Times New Roman" panose="02020603050405020304" pitchFamily="18" charset="0"/>
                <a:cs typeface="Times New Roman" panose="02020603050405020304" pitchFamily="18" charset="0"/>
              </a:rPr>
              <a:t> з державою, яка </a:t>
            </a:r>
            <a:r>
              <a:rPr lang="ru-RU" sz="4400" dirty="0" err="1">
                <a:solidFill>
                  <a:srgbClr val="333333"/>
                </a:solidFill>
                <a:latin typeface="Times New Roman" panose="02020603050405020304" pitchFamily="18" charset="0"/>
                <a:cs typeface="Times New Roman" panose="02020603050405020304" pitchFamily="18" charset="0"/>
              </a:rPr>
              <a:t>їх</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приймає</a:t>
            </a:r>
            <a:r>
              <a:rPr lang="ru-RU" sz="4400" dirty="0">
                <a:solidFill>
                  <a:srgbClr val="333333"/>
                </a:solidFill>
                <a:latin typeface="Times New Roman" panose="02020603050405020304" pitchFamily="18" charset="0"/>
                <a:cs typeface="Times New Roman" panose="02020603050405020304" pitchFamily="18" charset="0"/>
              </a:rPr>
              <a:t>, в </a:t>
            </a:r>
            <a:r>
              <a:rPr lang="ru-RU" sz="4400" dirty="0" err="1">
                <a:solidFill>
                  <a:srgbClr val="333333"/>
                </a:solidFill>
                <a:latin typeface="Times New Roman" panose="02020603050405020304" pitchFamily="18" charset="0"/>
                <a:cs typeface="Times New Roman" panose="02020603050405020304" pitchFamily="18" charset="0"/>
              </a:rPr>
              <a:t>порушення</a:t>
            </a:r>
            <a:r>
              <a:rPr lang="ru-RU" sz="4400" dirty="0">
                <a:solidFill>
                  <a:srgbClr val="333333"/>
                </a:solidFill>
                <a:latin typeface="Times New Roman" panose="02020603050405020304" pitchFamily="18" charset="0"/>
                <a:cs typeface="Times New Roman" panose="02020603050405020304" pitchFamily="18" charset="0"/>
              </a:rPr>
              <a:t> умов, </a:t>
            </a:r>
            <a:r>
              <a:rPr lang="ru-RU" sz="4400" dirty="0" err="1">
                <a:solidFill>
                  <a:srgbClr val="333333"/>
                </a:solidFill>
                <a:latin typeface="Times New Roman" panose="02020603050405020304" pitchFamily="18" charset="0"/>
                <a:cs typeface="Times New Roman" panose="02020603050405020304" pitchFamily="18" charset="0"/>
              </a:rPr>
              <a:t>передбачених</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цією</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угодою</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будь-яке </a:t>
            </a:r>
            <a:r>
              <a:rPr lang="ru-RU" sz="4400" dirty="0" err="1">
                <a:solidFill>
                  <a:srgbClr val="333333"/>
                </a:solidFill>
                <a:latin typeface="Times New Roman" panose="02020603050405020304" pitchFamily="18" charset="0"/>
                <a:cs typeface="Times New Roman" panose="02020603050405020304" pitchFamily="18" charset="0"/>
              </a:rPr>
              <a:t>продовження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їх</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перебування</a:t>
            </a:r>
            <a:r>
              <a:rPr lang="ru-RU" sz="4400" dirty="0">
                <a:solidFill>
                  <a:srgbClr val="333333"/>
                </a:solidFill>
                <a:latin typeface="Times New Roman" panose="02020603050405020304" pitchFamily="18" charset="0"/>
                <a:cs typeface="Times New Roman" panose="02020603050405020304" pitchFamily="18" charset="0"/>
              </a:rPr>
              <a:t> на </a:t>
            </a:r>
            <a:r>
              <a:rPr lang="ru-RU" sz="4400" dirty="0" err="1">
                <a:solidFill>
                  <a:srgbClr val="333333"/>
                </a:solidFill>
                <a:latin typeface="Times New Roman" panose="02020603050405020304" pitchFamily="18" charset="0"/>
                <a:cs typeface="Times New Roman" panose="02020603050405020304" pitchFamily="18" charset="0"/>
              </a:rPr>
              <a:t>такій</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території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після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припинення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дії</a:t>
            </a:r>
            <a:r>
              <a:rPr lang="ru-RU" sz="4400" dirty="0">
                <a:solidFill>
                  <a:srgbClr val="333333"/>
                </a:solidFill>
                <a:latin typeface="Times New Roman" panose="02020603050405020304" pitchFamily="18" charset="0"/>
                <a:cs typeface="Times New Roman" panose="02020603050405020304" pitchFamily="18" charset="0"/>
              </a:rPr>
              <a:t> угоди;</a:t>
            </a:r>
          </a:p>
          <a:p>
            <a:pPr marL="0" indent="0" algn="just">
              <a:buNone/>
            </a:pPr>
            <a:r>
              <a:rPr lang="ru-RU" sz="4400" b="1" dirty="0">
                <a:solidFill>
                  <a:srgbClr val="333333"/>
                </a:solidFill>
                <a:latin typeface="Times New Roman" panose="02020603050405020304" pitchFamily="18" charset="0"/>
                <a:cs typeface="Times New Roman" panose="02020603050405020304" pitchFamily="18" charset="0"/>
              </a:rPr>
              <a:t>(</a:t>
            </a:r>
            <a:r>
              <a:rPr lang="en-US" sz="4400" b="1" dirty="0">
                <a:solidFill>
                  <a:srgbClr val="333333"/>
                </a:solidFill>
                <a:latin typeface="Times New Roman" panose="02020603050405020304" pitchFamily="18" charset="0"/>
                <a:cs typeface="Times New Roman" panose="02020603050405020304" pitchFamily="18" charset="0"/>
              </a:rPr>
              <a:t>f)</a:t>
            </a:r>
            <a:r>
              <a:rPr lang="en-US"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яка </a:t>
            </a:r>
            <a:r>
              <a:rPr lang="ru-RU" sz="4400" dirty="0" err="1">
                <a:solidFill>
                  <a:srgbClr val="333333"/>
                </a:solidFill>
                <a:latin typeface="Times New Roman" panose="02020603050405020304" pitchFamily="18" charset="0"/>
                <a:cs typeface="Times New Roman" panose="02020603050405020304" pitchFamily="18" charset="0"/>
              </a:rPr>
              <a:t>дозволяє</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щоб</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її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територія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надана</a:t>
            </a:r>
            <a:r>
              <a:rPr lang="ru-RU" sz="4400" dirty="0">
                <a:solidFill>
                  <a:srgbClr val="333333"/>
                </a:solidFill>
                <a:latin typeface="Times New Roman" panose="02020603050405020304" pitchFamily="18" charset="0"/>
                <a:cs typeface="Times New Roman" panose="02020603050405020304" pitchFamily="18" charset="0"/>
              </a:rPr>
              <a:t> нею у </a:t>
            </a:r>
            <a:r>
              <a:rPr lang="ru-RU" sz="4400" dirty="0" err="1">
                <a:solidFill>
                  <a:srgbClr val="333333"/>
                </a:solidFill>
                <a:latin typeface="Times New Roman" panose="02020603050405020304" pitchFamily="18" charset="0"/>
                <a:cs typeface="Times New Roman" panose="02020603050405020304" pitchFamily="18" charset="0"/>
              </a:rPr>
              <a:t>розпорядження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використовувалася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цією</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іншою</a:t>
            </a:r>
            <a:r>
              <a:rPr lang="ru-RU" sz="4400" dirty="0">
                <a:solidFill>
                  <a:srgbClr val="333333"/>
                </a:solidFill>
                <a:latin typeface="Times New Roman" panose="02020603050405020304" pitchFamily="18" charset="0"/>
                <a:cs typeface="Times New Roman" panose="02020603050405020304" pitchFamily="18" charset="0"/>
              </a:rPr>
              <a:t> державою для </a:t>
            </a:r>
            <a:r>
              <a:rPr lang="ru-RU" sz="4400" dirty="0" err="1">
                <a:solidFill>
                  <a:srgbClr val="333333"/>
                </a:solidFill>
                <a:latin typeface="Times New Roman" panose="02020603050405020304" pitchFamily="18" charset="0"/>
                <a:cs typeface="Times New Roman" panose="02020603050405020304" pitchFamily="18" charset="0"/>
              </a:rPr>
              <a:t>здійснення</a:t>
            </a:r>
            <a:r>
              <a:rPr lang="ru-RU" sz="4400" dirty="0">
                <a:solidFill>
                  <a:srgbClr val="333333"/>
                </a:solidFill>
                <a:latin typeface="Times New Roman" panose="02020603050405020304" pitchFamily="18" charset="0"/>
                <a:cs typeface="Times New Roman" panose="02020603050405020304" pitchFamily="18" charset="0"/>
              </a:rPr>
              <a:t> акта </a:t>
            </a:r>
            <a:r>
              <a:rPr lang="ru-RU" sz="4400" dirty="0" err="1">
                <a:solidFill>
                  <a:srgbClr val="333333"/>
                </a:solidFill>
                <a:latin typeface="Times New Roman" panose="02020603050405020304" pitchFamily="18" charset="0"/>
                <a:cs typeface="Times New Roman" panose="02020603050405020304" pitchFamily="18" charset="0"/>
              </a:rPr>
              <a:t>агресії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проти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третьої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a:t>
            </a:r>
          </a:p>
          <a:p>
            <a:pPr marL="0" indent="0" algn="just">
              <a:buNone/>
            </a:pPr>
            <a:r>
              <a:rPr lang="ru-RU" sz="4400" b="1" dirty="0">
                <a:solidFill>
                  <a:srgbClr val="333333"/>
                </a:solidFill>
                <a:latin typeface="Times New Roman" panose="02020603050405020304" pitchFamily="18" charset="0"/>
                <a:cs typeface="Times New Roman" panose="02020603050405020304" pitchFamily="18" charset="0"/>
              </a:rPr>
              <a:t>(</a:t>
            </a:r>
            <a:r>
              <a:rPr lang="en-US" sz="4400" b="1" dirty="0">
                <a:solidFill>
                  <a:srgbClr val="333333"/>
                </a:solidFill>
                <a:latin typeface="Times New Roman" panose="02020603050405020304" pitchFamily="18" charset="0"/>
                <a:cs typeface="Times New Roman" panose="02020603050405020304" pitchFamily="18" charset="0"/>
              </a:rPr>
              <a:t>g)</a:t>
            </a:r>
            <a:r>
              <a:rPr lang="en-US"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заслання</a:t>
            </a:r>
            <a:r>
              <a:rPr lang="ru-RU" sz="4400" dirty="0">
                <a:solidFill>
                  <a:srgbClr val="333333"/>
                </a:solidFill>
                <a:latin typeface="Times New Roman" panose="02020603050405020304" pitchFamily="18" charset="0"/>
                <a:cs typeface="Times New Roman" panose="02020603050405020304" pitchFamily="18" charset="0"/>
              </a:rPr>
              <a:t> державою </a:t>
            </a:r>
            <a:r>
              <a:rPr lang="ru-RU" sz="4400" dirty="0" err="1">
                <a:solidFill>
                  <a:srgbClr val="333333"/>
                </a:solidFill>
                <a:latin typeface="Times New Roman" panose="02020603050405020304" pitchFamily="18" charset="0"/>
                <a:cs typeface="Times New Roman" panose="02020603050405020304" pitchFamily="18" charset="0"/>
              </a:rPr>
              <a:t>чи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від</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імені</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озброєних</a:t>
            </a:r>
            <a:r>
              <a:rPr lang="ru-RU" sz="4400" dirty="0">
                <a:solidFill>
                  <a:srgbClr val="333333"/>
                </a:solidFill>
                <a:latin typeface="Times New Roman" panose="02020603050405020304" pitchFamily="18" charset="0"/>
                <a:cs typeface="Times New Roman" panose="02020603050405020304" pitchFamily="18" charset="0"/>
              </a:rPr>
              <a:t> банд, </a:t>
            </a:r>
            <a:r>
              <a:rPr lang="ru-RU" sz="4400" dirty="0" err="1">
                <a:solidFill>
                  <a:srgbClr val="333333"/>
                </a:solidFill>
                <a:latin typeface="Times New Roman" panose="02020603050405020304" pitchFamily="18" charset="0"/>
                <a:cs typeface="Times New Roman" panose="02020603050405020304" pitchFamily="18" charset="0"/>
              </a:rPr>
              <a:t>угруповань</a:t>
            </a:r>
            <a:r>
              <a:rPr lang="ru-RU" sz="4400" dirty="0">
                <a:solidFill>
                  <a:srgbClr val="333333"/>
                </a:solidFill>
                <a:latin typeface="Times New Roman" panose="02020603050405020304" pitchFamily="18" charset="0"/>
                <a:cs typeface="Times New Roman" panose="02020603050405020304" pitchFamily="18" charset="0"/>
              </a:rPr>
              <a:t> та </a:t>
            </a:r>
            <a:r>
              <a:rPr lang="ru-RU" sz="4400" dirty="0" err="1">
                <a:solidFill>
                  <a:srgbClr val="333333"/>
                </a:solidFill>
                <a:latin typeface="Times New Roman" panose="02020603050405020304" pitchFamily="18" charset="0"/>
                <a:cs typeface="Times New Roman" panose="02020603050405020304" pitchFamily="18" charset="0"/>
              </a:rPr>
              <a:t>регулярних</a:t>
            </a:r>
            <a:r>
              <a:rPr lang="ru-RU" sz="4400" dirty="0">
                <a:solidFill>
                  <a:srgbClr val="333333"/>
                </a:solidFill>
                <a:latin typeface="Times New Roman" panose="02020603050405020304" pitchFamily="18" charset="0"/>
                <a:cs typeface="Times New Roman" panose="02020603050405020304" pitchFamily="18" charset="0"/>
              </a:rPr>
              <a:t> сил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найманців</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що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здійснюють</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акти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застосування</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збройної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сили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проти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іншої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держави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настільки</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серйозного</a:t>
            </a:r>
            <a:r>
              <a:rPr lang="ru-RU" sz="4400" dirty="0">
                <a:solidFill>
                  <a:srgbClr val="333333"/>
                </a:solidFill>
                <a:latin typeface="Times New Roman" panose="02020603050405020304" pitchFamily="18" charset="0"/>
                <a:cs typeface="Times New Roman" panose="02020603050405020304" pitchFamily="18" charset="0"/>
              </a:rPr>
              <a:t> характеру, </a:t>
            </a:r>
            <a:r>
              <a:rPr lang="ru-RU" sz="4400" dirty="0" err="1">
                <a:solidFill>
                  <a:srgbClr val="333333"/>
                </a:solidFill>
                <a:latin typeface="Times New Roman" panose="02020603050405020304" pitchFamily="18" charset="0"/>
                <a:cs typeface="Times New Roman" panose="02020603050405020304" pitchFamily="18" charset="0"/>
              </a:rPr>
              <a:t>що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це</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дорівнює</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перерахованим</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вище</a:t>
            </a:r>
            <a:r>
              <a:rPr lang="ru-RU" sz="4400" dirty="0">
                <a:solidFill>
                  <a:srgbClr val="333333"/>
                </a:solidFill>
                <a:latin typeface="Times New Roman" panose="02020603050405020304" pitchFamily="18" charset="0"/>
                <a:cs typeface="Times New Roman" panose="02020603050405020304" pitchFamily="18" charset="0"/>
              </a:rPr>
              <a:t> актам, </a:t>
            </a:r>
            <a:r>
              <a:rPr lang="ru-RU" sz="4400" dirty="0" err="1">
                <a:solidFill>
                  <a:srgbClr val="333333"/>
                </a:solidFill>
                <a:latin typeface="Times New Roman" panose="02020603050405020304" pitchFamily="18" charset="0"/>
                <a:cs typeface="Times New Roman" panose="02020603050405020304" pitchFamily="18" charset="0"/>
              </a:rPr>
              <a:t>або</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її</a:t>
            </a:r>
            <a:r>
              <a:rPr lang="ru-RU" sz="4400" dirty="0">
                <a:solidFill>
                  <a:srgbClr val="333333"/>
                </a:solidFill>
                <a:latin typeface="Times New Roman" panose="02020603050405020304" pitchFamily="18" charset="0"/>
                <a:cs typeface="Times New Roman" panose="02020603050405020304" pitchFamily="18" charset="0"/>
              </a:rPr>
              <a:t> </a:t>
            </a:r>
            <a:r>
              <a:rPr lang="ru-RU" sz="4400" dirty="0" err="1">
                <a:solidFill>
                  <a:srgbClr val="333333"/>
                </a:solidFill>
                <a:latin typeface="Times New Roman" panose="02020603050405020304" pitchFamily="18" charset="0"/>
                <a:cs typeface="Times New Roman" panose="02020603050405020304" pitchFamily="18" charset="0"/>
              </a:rPr>
              <a:t>істотна</a:t>
            </a:r>
            <a:r>
              <a:rPr lang="ru-RU" sz="4400" dirty="0">
                <a:solidFill>
                  <a:srgbClr val="333333"/>
                </a:solidFill>
                <a:latin typeface="Times New Roman" panose="02020603050405020304" pitchFamily="18" charset="0"/>
                <a:cs typeface="Times New Roman" panose="02020603050405020304" pitchFamily="18" charset="0"/>
              </a:rPr>
              <a:t> участь в них.</a:t>
            </a:r>
          </a:p>
          <a:p>
            <a:endParaRPr lang="ru-RU" dirty="0"/>
          </a:p>
        </p:txBody>
      </p:sp>
      <p:pic>
        <p:nvPicPr>
          <p:cNvPr id="5" name="Рисунок 4">
            <a:extLst>
              <a:ext uri="{FF2B5EF4-FFF2-40B4-BE49-F238E27FC236}">
                <a16:creationId xmlns:a16="http://schemas.microsoft.com/office/drawing/2014/main" id="{CFDED45F-F5E0-49A9-ACDA-7B980ABB9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629" y="195944"/>
            <a:ext cx="3428999" cy="1186542"/>
          </a:xfrm>
          <a:prstGeom prst="rect">
            <a:avLst/>
          </a:prstGeom>
        </p:spPr>
      </p:pic>
    </p:spTree>
    <p:extLst>
      <p:ext uri="{BB962C8B-B14F-4D97-AF65-F5344CB8AC3E}">
        <p14:creationId xmlns:p14="http://schemas.microsoft.com/office/powerpoint/2010/main" val="26988037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1345</Words>
  <Application>Microsoft Office PowerPoint</Application>
  <PresentationFormat>Широкоэкранный</PresentationFormat>
  <Paragraphs>140</Paragraphs>
  <Slides>16</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16</vt:i4>
      </vt:variant>
    </vt:vector>
  </HeadingPairs>
  <TitlesOfParts>
    <vt:vector size="27" baseType="lpstr">
      <vt:lpstr>Arial</vt:lpstr>
      <vt:lpstr>Bahnschrift</vt:lpstr>
      <vt:lpstr>Calibri</vt:lpstr>
      <vt:lpstr>Calibri Light</vt:lpstr>
      <vt:lpstr>Helvetica</vt:lpstr>
      <vt:lpstr>Impact</vt:lpstr>
      <vt:lpstr>Monotype Corsiva</vt:lpstr>
      <vt:lpstr>Segoe UI Semibold</vt:lpstr>
      <vt:lpstr>Times New Roman</vt:lpstr>
      <vt:lpstr>Wingdings</vt:lpstr>
      <vt:lpstr>Тема Office</vt:lpstr>
      <vt:lpstr>      </vt:lpstr>
      <vt:lpstr>              Право держав на ведення війни (jus ad bellum)</vt:lpstr>
      <vt:lpstr>Україна –член ООН, учасниця всіх угод з міжнародного гуманітарного права ( МГП) </vt:lpstr>
      <vt:lpstr>Основні правила МГП</vt:lpstr>
      <vt:lpstr>«Забування та всепробачення  заважають живленню ран»                                   Луїс Джонет</vt:lpstr>
      <vt:lpstr>Злочин геноциду- діяння, умисно вчинене з метою повного або часткового знищення будь-якої національної, етнічної, расової чи релігійної групи шляхом позбавлення життя членів такої групи чи заподіяння їм тяжких тілесних ушкоджень, створення для групи життєвих умов, розрахованих на повне чи часткове її фізичне знищення, скорочення дітонародження  чи запобігання йому в такій групі  або шляхом насильницької передачі дітей з однієї групи в іншу. Ст. ІІ Конвенція ООН «Про запобігання злочину геноциду і покарання за нього» (1948р.)</vt:lpstr>
      <vt:lpstr>      « Воєнний злочин»: особливості, ознаки</vt:lpstr>
      <vt:lpstr> Злочин  агресії - це</vt:lpstr>
      <vt:lpstr>    Перелік діянь, які є злочином агресії </vt:lpstr>
      <vt:lpstr>    Відповідальність за злочин агресії</vt:lpstr>
      <vt:lpstr>Злочин проти людяності - будь-яке свідоме діяння, яке здійснюється в рамках широкомасштабного чи систематичного нападу на будь-яких цивільних осіб                                                                               ст.7 Римський статут МКС</vt:lpstr>
      <vt:lpstr>Женевські конвенції і Додатковий протокол І протегують таким категоріям осіб:</vt:lpstr>
      <vt:lpstr>ІІІ Женевська конвенція про правовий режим поводження з військовополоненими</vt:lpstr>
      <vt:lpstr>ІV Женевська конвенція про принципи захисту цивільного населення</vt:lpstr>
      <vt:lpstr>  Під спеціальним захистом Конвенцій перебувають </vt:lpstr>
      <vt:lpstr>Методичні поради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user1</cp:lastModifiedBy>
  <cp:revision>108</cp:revision>
  <dcterms:created xsi:type="dcterms:W3CDTF">2022-02-17T07:57:19Z</dcterms:created>
  <dcterms:modified xsi:type="dcterms:W3CDTF">2022-05-04T09:04:40Z</dcterms:modified>
</cp:coreProperties>
</file>